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3" r:id="rId2"/>
    <p:sldId id="273" r:id="rId3"/>
    <p:sldId id="304" r:id="rId4"/>
    <p:sldId id="307" r:id="rId5"/>
    <p:sldId id="286" r:id="rId6"/>
    <p:sldId id="288" r:id="rId7"/>
    <p:sldId id="287" r:id="rId8"/>
    <p:sldId id="308" r:id="rId9"/>
    <p:sldId id="289" r:id="rId10"/>
    <p:sldId id="267" r:id="rId11"/>
    <p:sldId id="284" r:id="rId12"/>
    <p:sldId id="268" r:id="rId13"/>
    <p:sldId id="270" r:id="rId14"/>
    <p:sldId id="271" r:id="rId15"/>
    <p:sldId id="290" r:id="rId16"/>
    <p:sldId id="272" r:id="rId17"/>
    <p:sldId id="309" r:id="rId18"/>
    <p:sldId id="310" r:id="rId19"/>
    <p:sldId id="291" r:id="rId20"/>
    <p:sldId id="296" r:id="rId21"/>
    <p:sldId id="293" r:id="rId22"/>
    <p:sldId id="292" r:id="rId23"/>
    <p:sldId id="311" r:id="rId24"/>
    <p:sldId id="297" r:id="rId25"/>
    <p:sldId id="298" r:id="rId26"/>
    <p:sldId id="294" r:id="rId27"/>
    <p:sldId id="274" r:id="rId28"/>
    <p:sldId id="312" r:id="rId29"/>
  </p:sldIdLst>
  <p:sldSz cx="10693400" cy="7561263"/>
  <p:notesSz cx="7099300" cy="10234613"/>
  <p:defaultTextStyle>
    <a:defPPr>
      <a:defRPr lang="fr-FR"/>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2F44"/>
    <a:srgbClr val="FFC000"/>
    <a:srgbClr val="C82E86"/>
    <a:srgbClr val="92D050"/>
    <a:srgbClr val="B82A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1385" y="31"/>
      </p:cViewPr>
      <p:guideLst>
        <p:guide orient="horz" pos="2382"/>
        <p:guide pos="336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4232256120702"/>
          <c:y val="9.2607343346989252E-2"/>
          <c:w val="0.56058950734808599"/>
          <c:h val="0.81478531330602644"/>
        </c:manualLayout>
      </c:layout>
      <c:pieChart>
        <c:varyColors val="1"/>
        <c:ser>
          <c:idx val="0"/>
          <c:order val="0"/>
          <c:tx>
            <c:strRef>
              <c:f>Feuil1!$B$1</c:f>
              <c:strCache>
                <c:ptCount val="1"/>
                <c:pt idx="0">
                  <c:v>Colonne1</c:v>
                </c:pt>
              </c:strCache>
            </c:strRef>
          </c:tx>
          <c:explosion val="25"/>
          <c:dPt>
            <c:idx val="0"/>
            <c:bubble3D val="0"/>
            <c:explosion val="4"/>
            <c:spPr>
              <a:solidFill>
                <a:schemeClr val="accent3">
                  <a:lumMod val="50000"/>
                </a:schemeClr>
              </a:solidFill>
            </c:spPr>
            <c:extLst>
              <c:ext xmlns:c16="http://schemas.microsoft.com/office/drawing/2014/chart" uri="{C3380CC4-5D6E-409C-BE32-E72D297353CC}">
                <c16:uniqueId val="{00000000-37BF-4C06-A2B5-810E722B84EF}"/>
              </c:ext>
            </c:extLst>
          </c:dPt>
          <c:dPt>
            <c:idx val="1"/>
            <c:bubble3D val="0"/>
            <c:explosion val="4"/>
            <c:spPr>
              <a:solidFill>
                <a:schemeClr val="accent4">
                  <a:lumMod val="50000"/>
                </a:schemeClr>
              </a:solidFill>
            </c:spPr>
            <c:extLst>
              <c:ext xmlns:c16="http://schemas.microsoft.com/office/drawing/2014/chart" uri="{C3380CC4-5D6E-409C-BE32-E72D297353CC}">
                <c16:uniqueId val="{00000001-37BF-4C06-A2B5-810E722B84EF}"/>
              </c:ext>
            </c:extLst>
          </c:dPt>
          <c:dPt>
            <c:idx val="2"/>
            <c:bubble3D val="0"/>
            <c:explosion val="4"/>
            <c:spPr>
              <a:solidFill>
                <a:srgbClr val="B82A7B"/>
              </a:solidFill>
            </c:spPr>
            <c:extLst>
              <c:ext xmlns:c16="http://schemas.microsoft.com/office/drawing/2014/chart" uri="{C3380CC4-5D6E-409C-BE32-E72D297353CC}">
                <c16:uniqueId val="{00000002-37BF-4C06-A2B5-810E722B84EF}"/>
              </c:ext>
            </c:extLst>
          </c:dPt>
          <c:dPt>
            <c:idx val="3"/>
            <c:bubble3D val="0"/>
            <c:explosion val="3"/>
            <c:spPr>
              <a:solidFill>
                <a:schemeClr val="bg1">
                  <a:lumMod val="50000"/>
                </a:schemeClr>
              </a:solidFill>
            </c:spPr>
            <c:extLst>
              <c:ext xmlns:c16="http://schemas.microsoft.com/office/drawing/2014/chart" uri="{C3380CC4-5D6E-409C-BE32-E72D297353CC}">
                <c16:uniqueId val="{00000003-37BF-4C06-A2B5-810E722B84EF}"/>
              </c:ext>
            </c:extLst>
          </c:dPt>
          <c:dLbls>
            <c:dLbl>
              <c:idx val="0"/>
              <c:tx>
                <c:rich>
                  <a:bodyPr/>
                  <a:lstStyle/>
                  <a:p>
                    <a:r>
                      <a:rPr lang="en-US" b="1" dirty="0">
                        <a:solidFill>
                          <a:schemeClr val="bg1"/>
                        </a:solidFill>
                      </a:rPr>
                      <a:t>19%</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37BF-4C06-A2B5-810E722B84EF}"/>
                </c:ext>
              </c:extLst>
            </c:dLbl>
            <c:dLbl>
              <c:idx val="1"/>
              <c:tx>
                <c:rich>
                  <a:bodyPr/>
                  <a:lstStyle/>
                  <a:p>
                    <a:r>
                      <a:rPr lang="en-US" b="1" dirty="0">
                        <a:solidFill>
                          <a:schemeClr val="bg1"/>
                        </a:solidFill>
                      </a:rPr>
                      <a:t>7%</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7BF-4C06-A2B5-810E722B84EF}"/>
                </c:ext>
              </c:extLst>
            </c:dLbl>
            <c:dLbl>
              <c:idx val="2"/>
              <c:tx>
                <c:rich>
                  <a:bodyPr/>
                  <a:lstStyle/>
                  <a:p>
                    <a:r>
                      <a:rPr lang="en-US" b="1" dirty="0">
                        <a:solidFill>
                          <a:schemeClr val="bg1"/>
                        </a:solidFill>
                      </a:rPr>
                      <a:t>42%</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37BF-4C06-A2B5-810E722B84EF}"/>
                </c:ext>
              </c:extLst>
            </c:dLbl>
            <c:dLbl>
              <c:idx val="3"/>
              <c:tx>
                <c:rich>
                  <a:bodyPr/>
                  <a:lstStyle/>
                  <a:p>
                    <a:r>
                      <a:rPr lang="en-US" b="1" dirty="0">
                        <a:solidFill>
                          <a:schemeClr val="bg1"/>
                        </a:solidFill>
                      </a:rPr>
                      <a:t>32%</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7BF-4C06-A2B5-810E722B84EF}"/>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Feuil1!$A$2:$A$5</c:f>
              <c:strCache>
                <c:ptCount val="4"/>
                <c:pt idx="0">
                  <c:v>Parents</c:v>
                </c:pt>
                <c:pt idx="1">
                  <c:v>Entreprises</c:v>
                </c:pt>
                <c:pt idx="2">
                  <c:v>CAF</c:v>
                </c:pt>
                <c:pt idx="3">
                  <c:v>Etat</c:v>
                </c:pt>
              </c:strCache>
            </c:strRef>
          </c:cat>
          <c:val>
            <c:numRef>
              <c:f>Feuil1!$B$2:$B$5</c:f>
              <c:numCache>
                <c:formatCode>0.00%</c:formatCode>
                <c:ptCount val="4"/>
                <c:pt idx="0" formatCode="0%">
                  <c:v>0.19000000000000083</c:v>
                </c:pt>
                <c:pt idx="1">
                  <c:v>6.7000000000000434E-2</c:v>
                </c:pt>
                <c:pt idx="2">
                  <c:v>0.41900000000000032</c:v>
                </c:pt>
                <c:pt idx="3">
                  <c:v>0.32500000000000173</c:v>
                </c:pt>
              </c:numCache>
            </c:numRef>
          </c:val>
          <c:extLst>
            <c:ext xmlns:c16="http://schemas.microsoft.com/office/drawing/2014/chart" uri="{C3380CC4-5D6E-409C-BE32-E72D297353CC}">
              <c16:uniqueId val="{00000004-37BF-4C06-A2B5-810E722B84EF}"/>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8216917019865764"/>
          <c:y val="0.12636679149253124"/>
          <c:w val="0.20295957694401837"/>
          <c:h val="0.30386736045020263"/>
        </c:manualLayout>
      </c:layout>
      <c:overlay val="0"/>
    </c:legend>
    <c:plotVisOnly val="1"/>
    <c:dispBlanksAs val="gap"/>
    <c:showDLblsOverMax val="0"/>
  </c:chart>
  <c:txPr>
    <a:bodyPr/>
    <a:lstStyle/>
    <a:p>
      <a:pPr>
        <a:defRPr sz="1800"/>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DA44F8-04FD-4F28-BC72-130A73523480}" type="doc">
      <dgm:prSet loTypeId="urn:microsoft.com/office/officeart/2005/8/layout/venn1" loCatId="relationship" qsTypeId="urn:microsoft.com/office/officeart/2005/8/quickstyle/simple1" qsCatId="simple" csTypeId="urn:microsoft.com/office/officeart/2005/8/colors/colorful4" csCatId="colorful" phldr="1"/>
      <dgm:spPr/>
    </dgm:pt>
    <dgm:pt modelId="{2DB0E261-AB3D-44CE-9F18-3537A06BD507}">
      <dgm:prSet phldrT="[Texte]" custT="1"/>
      <dgm:spPr>
        <a:solidFill>
          <a:srgbClr val="C82E86">
            <a:alpha val="74902"/>
          </a:srgbClr>
        </a:solidFill>
      </dgm:spPr>
      <dgm:t>
        <a:bodyPr/>
        <a:lstStyle/>
        <a:p>
          <a:r>
            <a:rPr lang="fr-FR" sz="1400" b="1" dirty="0"/>
            <a:t>EPANOUISSEMENT</a:t>
          </a:r>
        </a:p>
        <a:p>
          <a:r>
            <a:rPr lang="fr-FR" sz="1400" b="1" dirty="0"/>
            <a:t>- L’enfant -</a:t>
          </a:r>
        </a:p>
      </dgm:t>
    </dgm:pt>
    <dgm:pt modelId="{D16BC39C-EA4F-42DF-B28E-5431AD494205}" type="parTrans" cxnId="{D2123E6C-9ADD-4302-A994-580B289462AE}">
      <dgm:prSet/>
      <dgm:spPr/>
      <dgm:t>
        <a:bodyPr/>
        <a:lstStyle/>
        <a:p>
          <a:endParaRPr lang="fr-FR"/>
        </a:p>
      </dgm:t>
    </dgm:pt>
    <dgm:pt modelId="{F098AF13-8014-4D6F-BDED-59BA3F8095EA}" type="sibTrans" cxnId="{D2123E6C-9ADD-4302-A994-580B289462AE}">
      <dgm:prSet/>
      <dgm:spPr/>
      <dgm:t>
        <a:bodyPr/>
        <a:lstStyle/>
        <a:p>
          <a:endParaRPr lang="fr-FR"/>
        </a:p>
      </dgm:t>
    </dgm:pt>
    <dgm:pt modelId="{B5A88D96-CCAD-4F47-8234-83123282D817}">
      <dgm:prSet phldrT="[Texte]"/>
      <dgm:spPr>
        <a:solidFill>
          <a:srgbClr val="92D050">
            <a:alpha val="74902"/>
          </a:srgbClr>
        </a:solidFill>
      </dgm:spPr>
      <dgm:t>
        <a:bodyPr/>
        <a:lstStyle/>
        <a:p>
          <a:r>
            <a:rPr lang="fr-FR" b="1" dirty="0"/>
            <a:t>HARMONIE</a:t>
          </a:r>
        </a:p>
        <a:p>
          <a:r>
            <a:rPr lang="fr-FR" dirty="0"/>
            <a:t>- L’organisation - </a:t>
          </a:r>
        </a:p>
      </dgm:t>
    </dgm:pt>
    <dgm:pt modelId="{B707B111-079A-4DAC-B2EA-8DE46C382275}" type="parTrans" cxnId="{1B815A62-9774-4ED4-8518-E1E0DD0A37B2}">
      <dgm:prSet/>
      <dgm:spPr/>
      <dgm:t>
        <a:bodyPr/>
        <a:lstStyle/>
        <a:p>
          <a:endParaRPr lang="fr-FR"/>
        </a:p>
      </dgm:t>
    </dgm:pt>
    <dgm:pt modelId="{1D4CF6C4-7ACA-446A-A5F9-20C0D35D1022}" type="sibTrans" cxnId="{1B815A62-9774-4ED4-8518-E1E0DD0A37B2}">
      <dgm:prSet/>
      <dgm:spPr/>
      <dgm:t>
        <a:bodyPr/>
        <a:lstStyle/>
        <a:p>
          <a:endParaRPr lang="fr-FR"/>
        </a:p>
      </dgm:t>
    </dgm:pt>
    <dgm:pt modelId="{592ACAC8-BDC4-4939-91DE-F843268948CE}">
      <dgm:prSet phldrT="[Texte]" custT="1"/>
      <dgm:spPr>
        <a:solidFill>
          <a:srgbClr val="FFC000">
            <a:alpha val="74902"/>
          </a:srgbClr>
        </a:solidFill>
      </dgm:spPr>
      <dgm:t>
        <a:bodyPr/>
        <a:lstStyle/>
        <a:p>
          <a:r>
            <a:rPr lang="fr-FR" sz="1600" b="1" dirty="0"/>
            <a:t>BEAUTE</a:t>
          </a:r>
        </a:p>
        <a:p>
          <a:r>
            <a:rPr lang="fr-FR" sz="1600" b="0" dirty="0"/>
            <a:t>- Le cadre -</a:t>
          </a:r>
        </a:p>
      </dgm:t>
    </dgm:pt>
    <dgm:pt modelId="{6D8E5F9B-E927-4413-8927-93590BD68F3A}" type="parTrans" cxnId="{FE5DC355-4226-4B30-9F92-0305D60C8C82}">
      <dgm:prSet/>
      <dgm:spPr/>
      <dgm:t>
        <a:bodyPr/>
        <a:lstStyle/>
        <a:p>
          <a:endParaRPr lang="fr-FR"/>
        </a:p>
      </dgm:t>
    </dgm:pt>
    <dgm:pt modelId="{DC38653E-571A-4669-B1EE-F768131FBA3D}" type="sibTrans" cxnId="{FE5DC355-4226-4B30-9F92-0305D60C8C82}">
      <dgm:prSet/>
      <dgm:spPr/>
      <dgm:t>
        <a:bodyPr/>
        <a:lstStyle/>
        <a:p>
          <a:endParaRPr lang="fr-FR"/>
        </a:p>
      </dgm:t>
    </dgm:pt>
    <dgm:pt modelId="{3025B564-C8DA-4399-8F25-B79350CF028C}" type="pres">
      <dgm:prSet presAssocID="{90DA44F8-04FD-4F28-BC72-130A73523480}" presName="compositeShape" presStyleCnt="0">
        <dgm:presLayoutVars>
          <dgm:chMax val="7"/>
          <dgm:dir/>
          <dgm:resizeHandles val="exact"/>
        </dgm:presLayoutVars>
      </dgm:prSet>
      <dgm:spPr/>
    </dgm:pt>
    <dgm:pt modelId="{45B77435-914B-480E-A339-ACD54893191C}" type="pres">
      <dgm:prSet presAssocID="{2DB0E261-AB3D-44CE-9F18-3537A06BD507}" presName="circ1" presStyleLbl="vennNode1" presStyleIdx="0" presStyleCnt="3" custScaleX="164402"/>
      <dgm:spPr/>
    </dgm:pt>
    <dgm:pt modelId="{05E509D4-D698-47D6-87BE-C82F6EB0868B}" type="pres">
      <dgm:prSet presAssocID="{2DB0E261-AB3D-44CE-9F18-3537A06BD507}" presName="circ1Tx" presStyleLbl="revTx" presStyleIdx="0" presStyleCnt="0">
        <dgm:presLayoutVars>
          <dgm:chMax val="0"/>
          <dgm:chPref val="0"/>
          <dgm:bulletEnabled val="1"/>
        </dgm:presLayoutVars>
      </dgm:prSet>
      <dgm:spPr/>
    </dgm:pt>
    <dgm:pt modelId="{EA920584-ED1D-4445-AF6D-60A0FFD8AD12}" type="pres">
      <dgm:prSet presAssocID="{B5A88D96-CCAD-4F47-8234-83123282D817}" presName="circ2" presStyleLbl="vennNode1" presStyleIdx="1" presStyleCnt="3" custScaleX="168872" custLinFactNeighborX="20282" custLinFactNeighborY="469"/>
      <dgm:spPr/>
    </dgm:pt>
    <dgm:pt modelId="{99C73011-B986-4149-ACC3-4DB01C180082}" type="pres">
      <dgm:prSet presAssocID="{B5A88D96-CCAD-4F47-8234-83123282D817}" presName="circ2Tx" presStyleLbl="revTx" presStyleIdx="0" presStyleCnt="0">
        <dgm:presLayoutVars>
          <dgm:chMax val="0"/>
          <dgm:chPref val="0"/>
          <dgm:bulletEnabled val="1"/>
        </dgm:presLayoutVars>
      </dgm:prSet>
      <dgm:spPr/>
    </dgm:pt>
    <dgm:pt modelId="{82729B84-5D5F-4CC1-911D-DD7D859F536C}" type="pres">
      <dgm:prSet presAssocID="{592ACAC8-BDC4-4939-91DE-F843268948CE}" presName="circ3" presStyleLbl="vennNode1" presStyleIdx="2" presStyleCnt="3" custScaleX="169965" custLinFactNeighborX="-28060" custLinFactNeighborY="469"/>
      <dgm:spPr/>
    </dgm:pt>
    <dgm:pt modelId="{6F99A527-B3A9-48EE-A52D-1E4DAE3760D7}" type="pres">
      <dgm:prSet presAssocID="{592ACAC8-BDC4-4939-91DE-F843268948CE}" presName="circ3Tx" presStyleLbl="revTx" presStyleIdx="0" presStyleCnt="0">
        <dgm:presLayoutVars>
          <dgm:chMax val="0"/>
          <dgm:chPref val="0"/>
          <dgm:bulletEnabled val="1"/>
        </dgm:presLayoutVars>
      </dgm:prSet>
      <dgm:spPr/>
    </dgm:pt>
  </dgm:ptLst>
  <dgm:cxnLst>
    <dgm:cxn modelId="{23E0B17E-106C-4DF8-A6F2-D9EF40E7BF0C}" type="presOf" srcId="{B5A88D96-CCAD-4F47-8234-83123282D817}" destId="{EA920584-ED1D-4445-AF6D-60A0FFD8AD12}" srcOrd="0" destOrd="0" presId="urn:microsoft.com/office/officeart/2005/8/layout/venn1"/>
    <dgm:cxn modelId="{D2123E6C-9ADD-4302-A994-580B289462AE}" srcId="{90DA44F8-04FD-4F28-BC72-130A73523480}" destId="{2DB0E261-AB3D-44CE-9F18-3537A06BD507}" srcOrd="0" destOrd="0" parTransId="{D16BC39C-EA4F-42DF-B28E-5431AD494205}" sibTransId="{F098AF13-8014-4D6F-BDED-59BA3F8095EA}"/>
    <dgm:cxn modelId="{52F3725B-B3B7-4F42-B979-27C3C3ED783C}" type="presOf" srcId="{2DB0E261-AB3D-44CE-9F18-3537A06BD507}" destId="{05E509D4-D698-47D6-87BE-C82F6EB0868B}" srcOrd="1" destOrd="0" presId="urn:microsoft.com/office/officeart/2005/8/layout/venn1"/>
    <dgm:cxn modelId="{FE5DC355-4226-4B30-9F92-0305D60C8C82}" srcId="{90DA44F8-04FD-4F28-BC72-130A73523480}" destId="{592ACAC8-BDC4-4939-91DE-F843268948CE}" srcOrd="2" destOrd="0" parTransId="{6D8E5F9B-E927-4413-8927-93590BD68F3A}" sibTransId="{DC38653E-571A-4669-B1EE-F768131FBA3D}"/>
    <dgm:cxn modelId="{1B815A62-9774-4ED4-8518-E1E0DD0A37B2}" srcId="{90DA44F8-04FD-4F28-BC72-130A73523480}" destId="{B5A88D96-CCAD-4F47-8234-83123282D817}" srcOrd="1" destOrd="0" parTransId="{B707B111-079A-4DAC-B2EA-8DE46C382275}" sibTransId="{1D4CF6C4-7ACA-446A-A5F9-20C0D35D1022}"/>
    <dgm:cxn modelId="{5A8E95E6-88EE-44B4-A925-CD8E785F75E6}" type="presOf" srcId="{592ACAC8-BDC4-4939-91DE-F843268948CE}" destId="{82729B84-5D5F-4CC1-911D-DD7D859F536C}" srcOrd="0" destOrd="0" presId="urn:microsoft.com/office/officeart/2005/8/layout/venn1"/>
    <dgm:cxn modelId="{995077E3-7BBC-43C9-BF88-D100F6B20D63}" type="presOf" srcId="{90DA44F8-04FD-4F28-BC72-130A73523480}" destId="{3025B564-C8DA-4399-8F25-B79350CF028C}" srcOrd="0" destOrd="0" presId="urn:microsoft.com/office/officeart/2005/8/layout/venn1"/>
    <dgm:cxn modelId="{A2D1199A-5799-48AE-9DC9-1BA68E7EEA8D}" type="presOf" srcId="{B5A88D96-CCAD-4F47-8234-83123282D817}" destId="{99C73011-B986-4149-ACC3-4DB01C180082}" srcOrd="1" destOrd="0" presId="urn:microsoft.com/office/officeart/2005/8/layout/venn1"/>
    <dgm:cxn modelId="{7133FB42-D07B-4234-A707-D35429A3211F}" type="presOf" srcId="{592ACAC8-BDC4-4939-91DE-F843268948CE}" destId="{6F99A527-B3A9-48EE-A52D-1E4DAE3760D7}" srcOrd="1" destOrd="0" presId="urn:microsoft.com/office/officeart/2005/8/layout/venn1"/>
    <dgm:cxn modelId="{6D98317A-11F3-499A-BF6B-3C4F2B41D383}" type="presOf" srcId="{2DB0E261-AB3D-44CE-9F18-3537A06BD507}" destId="{45B77435-914B-480E-A339-ACD54893191C}" srcOrd="0" destOrd="0" presId="urn:microsoft.com/office/officeart/2005/8/layout/venn1"/>
    <dgm:cxn modelId="{63E212C0-D21C-4BE5-A367-344D09C185F3}" type="presParOf" srcId="{3025B564-C8DA-4399-8F25-B79350CF028C}" destId="{45B77435-914B-480E-A339-ACD54893191C}" srcOrd="0" destOrd="0" presId="urn:microsoft.com/office/officeart/2005/8/layout/venn1"/>
    <dgm:cxn modelId="{955DD1BE-033B-4016-B41E-F313D5DE280B}" type="presParOf" srcId="{3025B564-C8DA-4399-8F25-B79350CF028C}" destId="{05E509D4-D698-47D6-87BE-C82F6EB0868B}" srcOrd="1" destOrd="0" presId="urn:microsoft.com/office/officeart/2005/8/layout/venn1"/>
    <dgm:cxn modelId="{D363A4E2-27DD-4E09-B0B6-429A094C1505}" type="presParOf" srcId="{3025B564-C8DA-4399-8F25-B79350CF028C}" destId="{EA920584-ED1D-4445-AF6D-60A0FFD8AD12}" srcOrd="2" destOrd="0" presId="urn:microsoft.com/office/officeart/2005/8/layout/venn1"/>
    <dgm:cxn modelId="{C05788F4-19CA-4F93-9049-C50A19E7A9D8}" type="presParOf" srcId="{3025B564-C8DA-4399-8F25-B79350CF028C}" destId="{99C73011-B986-4149-ACC3-4DB01C180082}" srcOrd="3" destOrd="0" presId="urn:microsoft.com/office/officeart/2005/8/layout/venn1"/>
    <dgm:cxn modelId="{985BCD87-32AC-4D22-B787-C336D6F4E647}" type="presParOf" srcId="{3025B564-C8DA-4399-8F25-B79350CF028C}" destId="{82729B84-5D5F-4CC1-911D-DD7D859F536C}" srcOrd="4" destOrd="0" presId="urn:microsoft.com/office/officeart/2005/8/layout/venn1"/>
    <dgm:cxn modelId="{393B27A7-46F5-4222-8308-338740C9D02D}" type="presParOf" srcId="{3025B564-C8DA-4399-8F25-B79350CF028C}" destId="{6F99A527-B3A9-48EE-A52D-1E4DAE3760D7}"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77435-914B-480E-A339-ACD54893191C}">
      <dsp:nvSpPr>
        <dsp:cNvPr id="0" name=""/>
        <dsp:cNvSpPr/>
      </dsp:nvSpPr>
      <dsp:spPr>
        <a:xfrm>
          <a:off x="1064699" y="71322"/>
          <a:ext cx="2425970" cy="1475633"/>
        </a:xfrm>
        <a:prstGeom prst="ellipse">
          <a:avLst/>
        </a:prstGeom>
        <a:solidFill>
          <a:srgbClr val="C82E86">
            <a:alpha val="74902"/>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fr-FR" sz="1400" b="1" kern="1200" dirty="0"/>
            <a:t>EPANOUISSEMENT</a:t>
          </a:r>
        </a:p>
        <a:p>
          <a:pPr marL="0" lvl="0" indent="0" algn="ctr" defTabSz="622300">
            <a:lnSpc>
              <a:spcPct val="90000"/>
            </a:lnSpc>
            <a:spcBef>
              <a:spcPct val="0"/>
            </a:spcBef>
            <a:spcAft>
              <a:spcPct val="35000"/>
            </a:spcAft>
            <a:buNone/>
          </a:pPr>
          <a:r>
            <a:rPr lang="fr-FR" sz="1400" b="1" kern="1200" dirty="0"/>
            <a:t>- L’enfant -</a:t>
          </a:r>
        </a:p>
      </dsp:txBody>
      <dsp:txXfrm>
        <a:off x="1388161" y="329558"/>
        <a:ext cx="1779045" cy="664035"/>
      </dsp:txXfrm>
    </dsp:sp>
    <dsp:sp modelId="{EA920584-ED1D-4445-AF6D-60A0FFD8AD12}">
      <dsp:nvSpPr>
        <dsp:cNvPr id="0" name=""/>
        <dsp:cNvSpPr/>
      </dsp:nvSpPr>
      <dsp:spPr>
        <a:xfrm>
          <a:off x="1863464" y="1000513"/>
          <a:ext cx="2491931" cy="1475633"/>
        </a:xfrm>
        <a:prstGeom prst="ellipse">
          <a:avLst/>
        </a:prstGeom>
        <a:solidFill>
          <a:srgbClr val="92D050">
            <a:alpha val="74902"/>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FR" sz="1700" b="1" kern="1200" dirty="0"/>
            <a:t>HARMONIE</a:t>
          </a:r>
        </a:p>
        <a:p>
          <a:pPr marL="0" lvl="0" indent="0" algn="ctr" defTabSz="755650">
            <a:lnSpc>
              <a:spcPct val="90000"/>
            </a:lnSpc>
            <a:spcBef>
              <a:spcPct val="0"/>
            </a:spcBef>
            <a:spcAft>
              <a:spcPct val="35000"/>
            </a:spcAft>
            <a:buNone/>
          </a:pPr>
          <a:r>
            <a:rPr lang="fr-FR" sz="1700" kern="1200" dirty="0"/>
            <a:t>- L’organisation - </a:t>
          </a:r>
        </a:p>
      </dsp:txBody>
      <dsp:txXfrm>
        <a:off x="2625580" y="1381719"/>
        <a:ext cx="1495159" cy="811598"/>
      </dsp:txXfrm>
    </dsp:sp>
    <dsp:sp modelId="{82729B84-5D5F-4CC1-911D-DD7D859F536C}">
      <dsp:nvSpPr>
        <dsp:cNvPr id="0" name=""/>
        <dsp:cNvSpPr/>
      </dsp:nvSpPr>
      <dsp:spPr>
        <a:xfrm>
          <a:off x="77133" y="1000513"/>
          <a:ext cx="2508060" cy="1475633"/>
        </a:xfrm>
        <a:prstGeom prst="ellipse">
          <a:avLst/>
        </a:prstGeom>
        <a:solidFill>
          <a:srgbClr val="FFC000">
            <a:alpha val="74902"/>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fr-FR" sz="1600" b="1" kern="1200" dirty="0"/>
            <a:t>BEAUTE</a:t>
          </a:r>
        </a:p>
        <a:p>
          <a:pPr marL="0" lvl="0" indent="0" algn="ctr" defTabSz="711200">
            <a:lnSpc>
              <a:spcPct val="90000"/>
            </a:lnSpc>
            <a:spcBef>
              <a:spcPct val="0"/>
            </a:spcBef>
            <a:spcAft>
              <a:spcPct val="35000"/>
            </a:spcAft>
            <a:buNone/>
          </a:pPr>
          <a:r>
            <a:rPr lang="fr-FR" sz="1600" b="0" kern="1200" dirty="0"/>
            <a:t>- Le cadre -</a:t>
          </a:r>
        </a:p>
      </dsp:txBody>
      <dsp:txXfrm>
        <a:off x="313309" y="1381719"/>
        <a:ext cx="1504836" cy="81159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2005" y="2348894"/>
            <a:ext cx="9089390" cy="1620771"/>
          </a:xfrm>
        </p:spPr>
        <p:txBody>
          <a:bodyPr/>
          <a:lstStyle/>
          <a:p>
            <a:r>
              <a:rPr lang="fr-FR"/>
              <a:t>Cliquez pour modifier le style du titre</a:t>
            </a:r>
          </a:p>
        </p:txBody>
      </p:sp>
      <p:sp>
        <p:nvSpPr>
          <p:cNvPr id="3" name="Sous-titre 2"/>
          <p:cNvSpPr>
            <a:spLocks noGrp="1"/>
          </p:cNvSpPr>
          <p:nvPr>
            <p:ph type="subTitle" idx="1"/>
          </p:nvPr>
        </p:nvSpPr>
        <p:spPr>
          <a:xfrm>
            <a:off x="1604010" y="4284716"/>
            <a:ext cx="7485380" cy="1932323"/>
          </a:xfrm>
        </p:spPr>
        <p:txBody>
          <a:bodyPr/>
          <a:lstStyle>
            <a:lvl1pPr marL="0" indent="0" algn="ctr">
              <a:buNone/>
              <a:defRPr>
                <a:solidFill>
                  <a:schemeClr val="tx1">
                    <a:tint val="75000"/>
                  </a:schemeClr>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335123F-65C3-42B6-A502-39AE741CC58C}" type="datetimeFigureOut">
              <a:rPr lang="fr-FR" smtClean="0"/>
              <a:pPr/>
              <a:t>26/04/2016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B737DE-4C9E-4BF5-B86D-CFFA2118BDF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35123F-65C3-42B6-A502-39AE741CC58C}" type="datetimeFigureOut">
              <a:rPr lang="fr-FR" smtClean="0"/>
              <a:pPr/>
              <a:t>26/04/2016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B737DE-4C9E-4BF5-B86D-CFFA2118BDF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52715" y="302803"/>
            <a:ext cx="2406015" cy="6451578"/>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534670" y="302803"/>
            <a:ext cx="7039822" cy="645157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35123F-65C3-42B6-A502-39AE741CC58C}" type="datetimeFigureOut">
              <a:rPr lang="fr-FR" smtClean="0"/>
              <a:pPr/>
              <a:t>26/04/2016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B737DE-4C9E-4BF5-B86D-CFFA2118BDF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35123F-65C3-42B6-A502-39AE741CC58C}" type="datetimeFigureOut">
              <a:rPr lang="fr-FR" smtClean="0"/>
              <a:pPr/>
              <a:t>26/04/2016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B737DE-4C9E-4BF5-B86D-CFFA2118BDF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705" y="4858813"/>
            <a:ext cx="9089390" cy="1501751"/>
          </a:xfrm>
        </p:spPr>
        <p:txBody>
          <a:bodyPr anchor="t"/>
          <a:lstStyle>
            <a:lvl1pPr algn="l">
              <a:defRPr sz="4400" b="1" cap="all"/>
            </a:lvl1pPr>
          </a:lstStyle>
          <a:p>
            <a:r>
              <a:rPr lang="fr-FR"/>
              <a:t>Cliquez pour modifier le style du titre</a:t>
            </a:r>
          </a:p>
        </p:txBody>
      </p:sp>
      <p:sp>
        <p:nvSpPr>
          <p:cNvPr id="3" name="Espace réservé du texte 2"/>
          <p:cNvSpPr>
            <a:spLocks noGrp="1"/>
          </p:cNvSpPr>
          <p:nvPr>
            <p:ph type="body" idx="1"/>
          </p:nvPr>
        </p:nvSpPr>
        <p:spPr>
          <a:xfrm>
            <a:off x="844705" y="3204786"/>
            <a:ext cx="9089390" cy="1654026"/>
          </a:xfrm>
        </p:spPr>
        <p:txBody>
          <a:bodyPr anchor="b"/>
          <a:lstStyle>
            <a:lvl1pPr marL="0" indent="0">
              <a:buNone/>
              <a:defRPr sz="2200">
                <a:solidFill>
                  <a:schemeClr val="tx1">
                    <a:tint val="75000"/>
                  </a:schemeClr>
                </a:solidFill>
              </a:defRPr>
            </a:lvl1pPr>
            <a:lvl2pPr marL="497845" indent="0">
              <a:buNone/>
              <a:defRPr sz="2000">
                <a:solidFill>
                  <a:schemeClr val="tx1">
                    <a:tint val="75000"/>
                  </a:schemeClr>
                </a:solidFill>
              </a:defRPr>
            </a:lvl2pPr>
            <a:lvl3pPr marL="995690" indent="0">
              <a:buNone/>
              <a:defRPr sz="1700">
                <a:solidFill>
                  <a:schemeClr val="tx1">
                    <a:tint val="75000"/>
                  </a:schemeClr>
                </a:solidFill>
              </a:defRPr>
            </a:lvl3pPr>
            <a:lvl4pPr marL="1493535" indent="0">
              <a:buNone/>
              <a:defRPr sz="1500">
                <a:solidFill>
                  <a:schemeClr val="tx1">
                    <a:tint val="75000"/>
                  </a:schemeClr>
                </a:solidFill>
              </a:defRPr>
            </a:lvl4pPr>
            <a:lvl5pPr marL="1991380" indent="0">
              <a:buNone/>
              <a:defRPr sz="1500">
                <a:solidFill>
                  <a:schemeClr val="tx1">
                    <a:tint val="75000"/>
                  </a:schemeClr>
                </a:solidFill>
              </a:defRPr>
            </a:lvl5pPr>
            <a:lvl6pPr marL="2489225" indent="0">
              <a:buNone/>
              <a:defRPr sz="1500">
                <a:solidFill>
                  <a:schemeClr val="tx1">
                    <a:tint val="75000"/>
                  </a:schemeClr>
                </a:solidFill>
              </a:defRPr>
            </a:lvl6pPr>
            <a:lvl7pPr marL="2987070" indent="0">
              <a:buNone/>
              <a:defRPr sz="1500">
                <a:solidFill>
                  <a:schemeClr val="tx1">
                    <a:tint val="75000"/>
                  </a:schemeClr>
                </a:solidFill>
              </a:defRPr>
            </a:lvl7pPr>
            <a:lvl8pPr marL="3484916" indent="0">
              <a:buNone/>
              <a:defRPr sz="1500">
                <a:solidFill>
                  <a:schemeClr val="tx1">
                    <a:tint val="75000"/>
                  </a:schemeClr>
                </a:solidFill>
              </a:defRPr>
            </a:lvl8pPr>
            <a:lvl9pPr marL="3982761" indent="0">
              <a:buNone/>
              <a:defRPr sz="15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335123F-65C3-42B6-A502-39AE741CC58C}" type="datetimeFigureOut">
              <a:rPr lang="fr-FR" smtClean="0"/>
              <a:pPr/>
              <a:t>26/04/2016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B737DE-4C9E-4BF5-B86D-CFFA2118BDF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534670" y="1764296"/>
            <a:ext cx="4722918" cy="4990084"/>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435812" y="1764296"/>
            <a:ext cx="4722918" cy="4990084"/>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335123F-65C3-42B6-A502-39AE741CC58C}" type="datetimeFigureOut">
              <a:rPr lang="fr-FR" smtClean="0"/>
              <a:pPr/>
              <a:t>26/04/2016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B737DE-4C9E-4BF5-B86D-CFFA2118BDF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534670" y="1692533"/>
            <a:ext cx="4724775" cy="705367"/>
          </a:xfrm>
        </p:spPr>
        <p:txBody>
          <a:bodyPr anchor="b"/>
          <a:lstStyle>
            <a:lvl1pPr marL="0" indent="0">
              <a:buNone/>
              <a:defRPr sz="2600" b="1"/>
            </a:lvl1pPr>
            <a:lvl2pPr marL="497845" indent="0">
              <a:buNone/>
              <a:defRPr sz="2200" b="1"/>
            </a:lvl2pPr>
            <a:lvl3pPr marL="995690" indent="0">
              <a:buNone/>
              <a:defRPr sz="2000" b="1"/>
            </a:lvl3pPr>
            <a:lvl4pPr marL="1493535" indent="0">
              <a:buNone/>
              <a:defRPr sz="1700" b="1"/>
            </a:lvl4pPr>
            <a:lvl5pPr marL="1991380" indent="0">
              <a:buNone/>
              <a:defRPr sz="1700" b="1"/>
            </a:lvl5pPr>
            <a:lvl6pPr marL="2489225" indent="0">
              <a:buNone/>
              <a:defRPr sz="1700" b="1"/>
            </a:lvl6pPr>
            <a:lvl7pPr marL="2987070" indent="0">
              <a:buNone/>
              <a:defRPr sz="1700" b="1"/>
            </a:lvl7pPr>
            <a:lvl8pPr marL="3484916" indent="0">
              <a:buNone/>
              <a:defRPr sz="1700" b="1"/>
            </a:lvl8pPr>
            <a:lvl9pPr marL="3982761" indent="0">
              <a:buNone/>
              <a:defRPr sz="1700" b="1"/>
            </a:lvl9pPr>
          </a:lstStyle>
          <a:p>
            <a:pPr lvl="0"/>
            <a:r>
              <a:rPr lang="fr-FR"/>
              <a:t>Cliquez pour modifier les styles du texte du masque</a:t>
            </a:r>
          </a:p>
        </p:txBody>
      </p:sp>
      <p:sp>
        <p:nvSpPr>
          <p:cNvPr id="4" name="Espace réservé du contenu 3"/>
          <p:cNvSpPr>
            <a:spLocks noGrp="1"/>
          </p:cNvSpPr>
          <p:nvPr>
            <p:ph sz="half" idx="2"/>
          </p:nvPr>
        </p:nvSpPr>
        <p:spPr>
          <a:xfrm>
            <a:off x="534670" y="2397901"/>
            <a:ext cx="4724775" cy="4356478"/>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432099" y="1692533"/>
            <a:ext cx="4726632" cy="705367"/>
          </a:xfrm>
        </p:spPr>
        <p:txBody>
          <a:bodyPr anchor="b"/>
          <a:lstStyle>
            <a:lvl1pPr marL="0" indent="0">
              <a:buNone/>
              <a:defRPr sz="2600" b="1"/>
            </a:lvl1pPr>
            <a:lvl2pPr marL="497845" indent="0">
              <a:buNone/>
              <a:defRPr sz="2200" b="1"/>
            </a:lvl2pPr>
            <a:lvl3pPr marL="995690" indent="0">
              <a:buNone/>
              <a:defRPr sz="2000" b="1"/>
            </a:lvl3pPr>
            <a:lvl4pPr marL="1493535" indent="0">
              <a:buNone/>
              <a:defRPr sz="1700" b="1"/>
            </a:lvl4pPr>
            <a:lvl5pPr marL="1991380" indent="0">
              <a:buNone/>
              <a:defRPr sz="1700" b="1"/>
            </a:lvl5pPr>
            <a:lvl6pPr marL="2489225" indent="0">
              <a:buNone/>
              <a:defRPr sz="1700" b="1"/>
            </a:lvl6pPr>
            <a:lvl7pPr marL="2987070" indent="0">
              <a:buNone/>
              <a:defRPr sz="1700" b="1"/>
            </a:lvl7pPr>
            <a:lvl8pPr marL="3484916" indent="0">
              <a:buNone/>
              <a:defRPr sz="1700" b="1"/>
            </a:lvl8pPr>
            <a:lvl9pPr marL="3982761" indent="0">
              <a:buNone/>
              <a:defRPr sz="1700" b="1"/>
            </a:lvl9pPr>
          </a:lstStyle>
          <a:p>
            <a:pPr lvl="0"/>
            <a:r>
              <a:rPr lang="fr-FR"/>
              <a:t>Cliquez pour modifier les styles du texte du masque</a:t>
            </a:r>
          </a:p>
        </p:txBody>
      </p:sp>
      <p:sp>
        <p:nvSpPr>
          <p:cNvPr id="6" name="Espace réservé du contenu 5"/>
          <p:cNvSpPr>
            <a:spLocks noGrp="1"/>
          </p:cNvSpPr>
          <p:nvPr>
            <p:ph sz="quarter" idx="4"/>
          </p:nvPr>
        </p:nvSpPr>
        <p:spPr>
          <a:xfrm>
            <a:off x="5432099" y="2397901"/>
            <a:ext cx="4726632" cy="4356478"/>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335123F-65C3-42B6-A502-39AE741CC58C}" type="datetimeFigureOut">
              <a:rPr lang="fr-FR" smtClean="0"/>
              <a:pPr/>
              <a:t>26/04/2016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5B737DE-4C9E-4BF5-B86D-CFFA2118BDF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A335123F-65C3-42B6-A502-39AE741CC58C}" type="datetimeFigureOut">
              <a:rPr lang="fr-FR" smtClean="0"/>
              <a:pPr/>
              <a:t>26/04/2016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5B737DE-4C9E-4BF5-B86D-CFFA2118BDF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335123F-65C3-42B6-A502-39AE741CC58C}" type="datetimeFigureOut">
              <a:rPr lang="fr-FR" smtClean="0"/>
              <a:pPr/>
              <a:t>26/04/2016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5B737DE-4C9E-4BF5-B86D-CFFA2118BDF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670" y="301050"/>
            <a:ext cx="3518055" cy="1281214"/>
          </a:xfrm>
        </p:spPr>
        <p:txBody>
          <a:bodyPr anchor="b"/>
          <a:lstStyle>
            <a:lvl1pPr algn="l">
              <a:defRPr sz="2200" b="1"/>
            </a:lvl1pPr>
          </a:lstStyle>
          <a:p>
            <a:r>
              <a:rPr lang="fr-FR"/>
              <a:t>Cliquez pour modifier le style du titre</a:t>
            </a:r>
          </a:p>
        </p:txBody>
      </p:sp>
      <p:sp>
        <p:nvSpPr>
          <p:cNvPr id="3" name="Espace réservé du contenu 2"/>
          <p:cNvSpPr>
            <a:spLocks noGrp="1"/>
          </p:cNvSpPr>
          <p:nvPr>
            <p:ph idx="1"/>
          </p:nvPr>
        </p:nvSpPr>
        <p:spPr>
          <a:xfrm>
            <a:off x="4180823" y="301052"/>
            <a:ext cx="5977907" cy="6453328"/>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34670" y="1582266"/>
            <a:ext cx="3518055" cy="5172114"/>
          </a:xfrm>
        </p:spPr>
        <p:txBody>
          <a:bodyPr/>
          <a:lstStyle>
            <a:lvl1pPr marL="0" indent="0">
              <a:buNone/>
              <a:defRPr sz="1500"/>
            </a:lvl1pPr>
            <a:lvl2pPr marL="497845" indent="0">
              <a:buNone/>
              <a:defRPr sz="1300"/>
            </a:lvl2pPr>
            <a:lvl3pPr marL="995690" indent="0">
              <a:buNone/>
              <a:defRPr sz="1100"/>
            </a:lvl3pPr>
            <a:lvl4pPr marL="1493535" indent="0">
              <a:buNone/>
              <a:defRPr sz="1000"/>
            </a:lvl4pPr>
            <a:lvl5pPr marL="1991380" indent="0">
              <a:buNone/>
              <a:defRPr sz="1000"/>
            </a:lvl5pPr>
            <a:lvl6pPr marL="2489225" indent="0">
              <a:buNone/>
              <a:defRPr sz="1000"/>
            </a:lvl6pPr>
            <a:lvl7pPr marL="2987070" indent="0">
              <a:buNone/>
              <a:defRPr sz="1000"/>
            </a:lvl7pPr>
            <a:lvl8pPr marL="3484916" indent="0">
              <a:buNone/>
              <a:defRPr sz="1000"/>
            </a:lvl8pPr>
            <a:lvl9pPr marL="3982761"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335123F-65C3-42B6-A502-39AE741CC58C}" type="datetimeFigureOut">
              <a:rPr lang="fr-FR" smtClean="0"/>
              <a:pPr/>
              <a:t>26/04/2016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B737DE-4C9E-4BF5-B86D-CFFA2118BDF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981" y="5292884"/>
            <a:ext cx="6416040" cy="624855"/>
          </a:xfrm>
        </p:spPr>
        <p:txBody>
          <a:bodyPr anchor="b"/>
          <a:lstStyle>
            <a:lvl1pPr algn="l">
              <a:defRPr sz="2200" b="1"/>
            </a:lvl1pPr>
          </a:lstStyle>
          <a:p>
            <a:r>
              <a:rPr lang="fr-FR"/>
              <a:t>Cliquez pour modifier le style du titre</a:t>
            </a:r>
          </a:p>
        </p:txBody>
      </p:sp>
      <p:sp>
        <p:nvSpPr>
          <p:cNvPr id="3" name="Espace réservé pour une image  2"/>
          <p:cNvSpPr>
            <a:spLocks noGrp="1"/>
          </p:cNvSpPr>
          <p:nvPr>
            <p:ph type="pic" idx="1"/>
          </p:nvPr>
        </p:nvSpPr>
        <p:spPr>
          <a:xfrm>
            <a:off x="2095981" y="675613"/>
            <a:ext cx="6416040" cy="4536758"/>
          </a:xfrm>
        </p:spPr>
        <p:txBody>
          <a:bodyPr/>
          <a:lstStyle>
            <a:lvl1pPr marL="0" indent="0">
              <a:buNone/>
              <a:defRPr sz="3500"/>
            </a:lvl1pPr>
            <a:lvl2pPr marL="497845" indent="0">
              <a:buNone/>
              <a:defRPr sz="3000"/>
            </a:lvl2pPr>
            <a:lvl3pPr marL="995690" indent="0">
              <a:buNone/>
              <a:defRPr sz="2600"/>
            </a:lvl3pPr>
            <a:lvl4pPr marL="1493535" indent="0">
              <a:buNone/>
              <a:defRPr sz="2200"/>
            </a:lvl4pPr>
            <a:lvl5pPr marL="1991380" indent="0">
              <a:buNone/>
              <a:defRPr sz="2200"/>
            </a:lvl5pPr>
            <a:lvl6pPr marL="2489225" indent="0">
              <a:buNone/>
              <a:defRPr sz="2200"/>
            </a:lvl6pPr>
            <a:lvl7pPr marL="2987070" indent="0">
              <a:buNone/>
              <a:defRPr sz="2200"/>
            </a:lvl7pPr>
            <a:lvl8pPr marL="3484916" indent="0">
              <a:buNone/>
              <a:defRPr sz="2200"/>
            </a:lvl8pPr>
            <a:lvl9pPr marL="3982761" indent="0">
              <a:buNone/>
              <a:defRPr sz="2200"/>
            </a:lvl9pPr>
          </a:lstStyle>
          <a:p>
            <a:endParaRPr lang="fr-FR"/>
          </a:p>
        </p:txBody>
      </p:sp>
      <p:sp>
        <p:nvSpPr>
          <p:cNvPr id="4" name="Espace réservé du texte 3"/>
          <p:cNvSpPr>
            <a:spLocks noGrp="1"/>
          </p:cNvSpPr>
          <p:nvPr>
            <p:ph type="body" sz="half" idx="2"/>
          </p:nvPr>
        </p:nvSpPr>
        <p:spPr>
          <a:xfrm>
            <a:off x="2095981" y="5917739"/>
            <a:ext cx="6416040" cy="887398"/>
          </a:xfrm>
        </p:spPr>
        <p:txBody>
          <a:bodyPr/>
          <a:lstStyle>
            <a:lvl1pPr marL="0" indent="0">
              <a:buNone/>
              <a:defRPr sz="1500"/>
            </a:lvl1pPr>
            <a:lvl2pPr marL="497845" indent="0">
              <a:buNone/>
              <a:defRPr sz="1300"/>
            </a:lvl2pPr>
            <a:lvl3pPr marL="995690" indent="0">
              <a:buNone/>
              <a:defRPr sz="1100"/>
            </a:lvl3pPr>
            <a:lvl4pPr marL="1493535" indent="0">
              <a:buNone/>
              <a:defRPr sz="1000"/>
            </a:lvl4pPr>
            <a:lvl5pPr marL="1991380" indent="0">
              <a:buNone/>
              <a:defRPr sz="1000"/>
            </a:lvl5pPr>
            <a:lvl6pPr marL="2489225" indent="0">
              <a:buNone/>
              <a:defRPr sz="1000"/>
            </a:lvl6pPr>
            <a:lvl7pPr marL="2987070" indent="0">
              <a:buNone/>
              <a:defRPr sz="1000"/>
            </a:lvl7pPr>
            <a:lvl8pPr marL="3484916" indent="0">
              <a:buNone/>
              <a:defRPr sz="1000"/>
            </a:lvl8pPr>
            <a:lvl9pPr marL="3982761"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335123F-65C3-42B6-A502-39AE741CC58C}" type="datetimeFigureOut">
              <a:rPr lang="fr-FR" smtClean="0"/>
              <a:pPr/>
              <a:t>26/04/2016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B737DE-4C9E-4BF5-B86D-CFFA2118BDF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4670" y="302801"/>
            <a:ext cx="9624060" cy="1260211"/>
          </a:xfrm>
          <a:prstGeom prst="rect">
            <a:avLst/>
          </a:prstGeom>
        </p:spPr>
        <p:txBody>
          <a:bodyPr vert="horz" lIns="99569" tIns="49785" rIns="99569" bIns="49785" rtlCol="0" anchor="ctr">
            <a:normAutofit/>
          </a:bodyPr>
          <a:lstStyle/>
          <a:p>
            <a:r>
              <a:rPr lang="fr-FR"/>
              <a:t>Cliquez pour modifier le style du titre</a:t>
            </a:r>
          </a:p>
        </p:txBody>
      </p:sp>
      <p:sp>
        <p:nvSpPr>
          <p:cNvPr id="3" name="Espace réservé du texte 2"/>
          <p:cNvSpPr>
            <a:spLocks noGrp="1"/>
          </p:cNvSpPr>
          <p:nvPr>
            <p:ph type="body" idx="1"/>
          </p:nvPr>
        </p:nvSpPr>
        <p:spPr>
          <a:xfrm>
            <a:off x="534670" y="1764296"/>
            <a:ext cx="9624060" cy="4990084"/>
          </a:xfrm>
          <a:prstGeom prst="rect">
            <a:avLst/>
          </a:prstGeom>
        </p:spPr>
        <p:txBody>
          <a:bodyPr vert="horz" lIns="99569" tIns="49785" rIns="99569" bIns="49785"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534670" y="7008172"/>
            <a:ext cx="2495127" cy="402567"/>
          </a:xfrm>
          <a:prstGeom prst="rect">
            <a:avLst/>
          </a:prstGeom>
        </p:spPr>
        <p:txBody>
          <a:bodyPr vert="horz" lIns="99569" tIns="49785" rIns="99569" bIns="49785" rtlCol="0" anchor="ctr"/>
          <a:lstStyle>
            <a:lvl1pPr algn="l">
              <a:defRPr sz="1300">
                <a:solidFill>
                  <a:schemeClr val="tx1">
                    <a:tint val="75000"/>
                  </a:schemeClr>
                </a:solidFill>
              </a:defRPr>
            </a:lvl1pPr>
          </a:lstStyle>
          <a:p>
            <a:fld id="{A335123F-65C3-42B6-A502-39AE741CC58C}" type="datetimeFigureOut">
              <a:rPr lang="fr-FR" smtClean="0"/>
              <a:pPr/>
              <a:t>26/04/2016</a:t>
            </a:fld>
            <a:endParaRPr lang="fr-FR"/>
          </a:p>
        </p:txBody>
      </p:sp>
      <p:sp>
        <p:nvSpPr>
          <p:cNvPr id="5" name="Espace réservé du pied de page 4"/>
          <p:cNvSpPr>
            <a:spLocks noGrp="1"/>
          </p:cNvSpPr>
          <p:nvPr>
            <p:ph type="ftr" sz="quarter" idx="3"/>
          </p:nvPr>
        </p:nvSpPr>
        <p:spPr>
          <a:xfrm>
            <a:off x="3653579" y="7008172"/>
            <a:ext cx="3386243" cy="402567"/>
          </a:xfrm>
          <a:prstGeom prst="rect">
            <a:avLst/>
          </a:prstGeom>
        </p:spPr>
        <p:txBody>
          <a:bodyPr vert="horz" lIns="99569" tIns="49785" rIns="99569" bIns="49785" rtlCol="0" anchor="ctr"/>
          <a:lstStyle>
            <a:lvl1pPr algn="ctr">
              <a:defRPr sz="13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63603" y="7008172"/>
            <a:ext cx="2495127" cy="402567"/>
          </a:xfrm>
          <a:prstGeom prst="rect">
            <a:avLst/>
          </a:prstGeom>
        </p:spPr>
        <p:txBody>
          <a:bodyPr vert="horz" lIns="99569" tIns="49785" rIns="99569" bIns="49785" rtlCol="0" anchor="ctr"/>
          <a:lstStyle>
            <a:lvl1pPr algn="r">
              <a:defRPr sz="1300">
                <a:solidFill>
                  <a:schemeClr val="tx1">
                    <a:tint val="75000"/>
                  </a:schemeClr>
                </a:solidFill>
              </a:defRPr>
            </a:lvl1pPr>
          </a:lstStyle>
          <a:p>
            <a:fld id="{D5B737DE-4C9E-4BF5-B86D-CFFA2118BDF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95690" rtl="0" eaLnBrk="1" latinLnBrk="0" hangingPunct="1">
        <a:spcBef>
          <a:spcPct val="0"/>
        </a:spcBef>
        <a:buNone/>
        <a:defRPr sz="4800" kern="1200">
          <a:solidFill>
            <a:schemeClr val="tx1"/>
          </a:solidFill>
          <a:latin typeface="+mj-lt"/>
          <a:ea typeface="+mj-ea"/>
          <a:cs typeface="+mj-cs"/>
        </a:defRPr>
      </a:lvl1pPr>
    </p:titleStyle>
    <p:bodyStyle>
      <a:lvl1pPr marL="373384" indent="-373384" algn="l" defTabSz="995690"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fr-FR"/>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hyperlink" Target="http://www.google.fr/imgres?imgurl=http://www.annuairegreen.com/images/label/label_38.png&amp;imgrefurl=http://www.annuairegreen.com/label-ministere-de-l-ecologie-et-du-developpement-durable,38.html&amp;usg=__IMi9gYPqGvMDB6tVYrPzkIDVDbc=&amp;h=359&amp;w=582&amp;sz=613&amp;hl=fr&amp;start=9&amp;sig2=UFxSHyasnp_3aRj7osb3Lw&amp;zoom=1&amp;itbs=1&amp;tbnid=lDtNTbZsA-Rt_M:&amp;tbnh=83&amp;tbnw=134&amp;prev=/images?q=ministere&amp;hl=fr&amp;gbv=2&amp;tbs=isch:1&amp;ei=o4dnTdbtBtDu4gawjaTQCA" TargetMode="External"/><Relationship Id="rId13" Type="http://schemas.openxmlformats.org/officeDocument/2006/relationships/hyperlink" Target="http://www.google.fr/imgres?imgurl=http://idata.over-blog.com/0/58/62/29//logo_caf.jpg&amp;imgrefurl=http://prg68.over-blog.com/article-24915141.html&amp;usg=__6JjNNgatIqNbQ1T4BkGdp-hzk7k=&amp;h=160&amp;w=160&amp;sz=7&amp;hl=fr&amp;start=2&amp;sig2=pivXFm-gjLAdxPKjLy_oSg&amp;zoom=1&amp;itbs=1&amp;tbnid=-TKkv12-XxVeJM:&amp;tbnh=98&amp;tbnw=98&amp;prev=/images?q=caf+haut-rhin&amp;hl=fr&amp;gbv=2&amp;tbs=isch:1&amp;ei=G35nTZH6KcGO4Qapu6XQCA" TargetMode="External"/><Relationship Id="rId3" Type="http://schemas.openxmlformats.org/officeDocument/2006/relationships/image" Target="../media/image41.jpeg"/><Relationship Id="rId7" Type="http://schemas.openxmlformats.org/officeDocument/2006/relationships/image" Target="../media/image43.jpeg"/><Relationship Id="rId12" Type="http://schemas.openxmlformats.org/officeDocument/2006/relationships/image" Target="../media/image6.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hyperlink" Target="http://www.google.fr/imgres?imgurl=http://www.obitic.net/online/templatemedia/all_lang/resources/Entreprise.jpg&amp;imgrefurl=http://www.obitic.net/shop/page/23?shop_param=&amp;usg=__1bFHf9VKjA1aehPEp1nhB9-taLA=&amp;h=300&amp;w=550&amp;sz=21&amp;hl=fr&amp;start=1&amp;sig2=9m6Gvm-xbuMHKfoBiPWL4g&amp;zoom=1&amp;itbs=1&amp;tbnid=FMoBEVEVgUPEjM:&amp;tbnh=73&amp;tbnw=133&amp;prev=/images?q=entreprise&amp;hl=fr&amp;gbv=2&amp;tbs=isch:1&amp;ei=vIVnTYLxCOSK4gbgweHiCA" TargetMode="External"/><Relationship Id="rId11" Type="http://schemas.openxmlformats.org/officeDocument/2006/relationships/image" Target="../media/image7.png"/><Relationship Id="rId5" Type="http://schemas.openxmlformats.org/officeDocument/2006/relationships/image" Target="../media/image42.jpeg"/><Relationship Id="rId10" Type="http://schemas.openxmlformats.org/officeDocument/2006/relationships/image" Target="../media/image45.tiff"/><Relationship Id="rId4" Type="http://schemas.openxmlformats.org/officeDocument/2006/relationships/hyperlink" Target="http://www.google.fr/imgres?imgurl=http://us.123rf.com/400wm/400/400/grynold/grynold0908/grynold090800056/5396889-dessin-vectoriel-familles-avec-enfants-silhouettes-sur-un-fond-blanc.jpg&amp;imgrefurl=http://fr.123rf.com/photo_5396889_dessin-vectoriel-familles-avec-enfants-silhouettes-sur-un-fond-blanc.html&amp;usg=__Q4xsksGVVN_nLtXDGGjsqm7sJMs=&amp;h=849&amp;w=1200&amp;sz=49&amp;hl=fr&amp;start=135&amp;sig2=lyxF-m2sbaAT-zc9_VB_lQ&amp;zoom=1&amp;itbs=1&amp;tbnid=ELSalx9iejDucM:&amp;tbnh=106&amp;tbnw=150&amp;prev=/images?q=familles&amp;start=126&amp;hl=fr&amp;sa=N&amp;gbv=2&amp;ndsp=18&amp;tbs=isch:1&amp;ei=3H5nTaiIN8ni4Abl7oDKCA" TargetMode="External"/><Relationship Id="rId9" Type="http://schemas.openxmlformats.org/officeDocument/2006/relationships/image" Target="../media/image44.jpeg"/><Relationship Id="rId1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7.png"/><Relationship Id="rId7" Type="http://schemas.openxmlformats.org/officeDocument/2006/relationships/diagramData" Target="../diagrams/data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11" Type="http://schemas.microsoft.com/office/2007/relationships/diagramDrawing" Target="../diagrams/drawing1.xml"/><Relationship Id="rId5" Type="http://schemas.openxmlformats.org/officeDocument/2006/relationships/image" Target="../media/image4.jpeg"/><Relationship Id="rId10" Type="http://schemas.openxmlformats.org/officeDocument/2006/relationships/diagramColors" Target="../diagrams/colors1.xml"/><Relationship Id="rId4" Type="http://schemas.openxmlformats.org/officeDocument/2006/relationships/image" Target="../media/image3.jpeg"/><Relationship Id="rId9"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4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7.pn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image" Target="../media/image6.jpeg"/><Relationship Id="rId16"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54.png"/><Relationship Id="rId5" Type="http://schemas.openxmlformats.org/officeDocument/2006/relationships/image" Target="../media/image4.jpeg"/><Relationship Id="rId15" Type="http://schemas.openxmlformats.org/officeDocument/2006/relationships/image" Target="../media/image58.jpeg"/><Relationship Id="rId10" Type="http://schemas.openxmlformats.org/officeDocument/2006/relationships/image" Target="../media/image53.jpeg"/><Relationship Id="rId4" Type="http://schemas.openxmlformats.org/officeDocument/2006/relationships/image" Target="../media/image3.jpeg"/><Relationship Id="rId9" Type="http://schemas.openxmlformats.org/officeDocument/2006/relationships/image" Target="../media/image52.jpeg"/><Relationship Id="rId1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8" Type="http://schemas.openxmlformats.org/officeDocument/2006/relationships/hyperlink" Target="mailto:inscriptions@lejardindespetits.fr" TargetMode="External"/><Relationship Id="rId3" Type="http://schemas.openxmlformats.org/officeDocument/2006/relationships/image" Target="../media/image7.png"/><Relationship Id="rId7" Type="http://schemas.openxmlformats.org/officeDocument/2006/relationships/hyperlink" Target="mailto:eline.herbillon@lejardindespetits.fr"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hyperlink" Target="mailto:jherbillon@lejardindespetits.fr" TargetMode="External"/><Relationship Id="rId5" Type="http://schemas.openxmlformats.org/officeDocument/2006/relationships/image" Target="../media/image4.jpeg"/><Relationship Id="rId10" Type="http://schemas.openxmlformats.org/officeDocument/2006/relationships/hyperlink" Target="mailto:Maaike.holdstock@lejardindespetits.fr" TargetMode="External"/><Relationship Id="rId4" Type="http://schemas.openxmlformats.org/officeDocument/2006/relationships/image" Target="../media/image3.jpeg"/><Relationship Id="rId9" Type="http://schemas.openxmlformats.org/officeDocument/2006/relationships/hyperlink" Target="mailto:Caroline.baumann@lejardindespetits.fr"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www.alsaceactive.fr/default.asp" TargetMode="External"/><Relationship Id="rId13" Type="http://schemas.openxmlformats.org/officeDocument/2006/relationships/image" Target="../media/image64.jpeg"/><Relationship Id="rId18" Type="http://schemas.openxmlformats.org/officeDocument/2006/relationships/hyperlink" Target="http://www.google.fr/imgres?imgurl=http://www.cooperative-la-foret.com/assets/images/Logos/Logo_nef.jpg&amp;imgrefurl=http://www.cooperative-la-foret.com/nos-partenaires-financiers&amp;usg=__20kM7QHqhmdlU1qBNaMQ5HJuLxc=&amp;h=198&amp;w=227&amp;sz=70&amp;hl=fr&amp;start=10&amp;sig2=tLqmgM3kY8y2y0HTf6bLVQ&amp;zoom=0&amp;itbs=1&amp;tbnid=CFZok_uTqFAyBM:&amp;tbnh=94&amp;tbnw=108&amp;prev=/search?q=logo+la+nef&amp;hl=fr&amp;biw=987&amp;bih=575&amp;gbv=2&amp;tbm=isch&amp;ei=B7u_TcH7LMK28QOu7dn2BQ" TargetMode="External"/><Relationship Id="rId3" Type="http://schemas.openxmlformats.org/officeDocument/2006/relationships/image" Target="../media/image7.png"/><Relationship Id="rId7" Type="http://schemas.openxmlformats.org/officeDocument/2006/relationships/image" Target="../media/image61.tiff"/><Relationship Id="rId12" Type="http://schemas.openxmlformats.org/officeDocument/2006/relationships/hyperlink" Target="http://www.google.fr/imgres?imgurl=http://www.communication.uha.fr/les-logos/logos-de-nos-partenaires/cg68.jpg/image&amp;imgrefurl=http://www.communication.uha.fr/les-logos/logos-de-nos-partenaires/cg68.jpg/image_view_fullscreen&amp;usg=__tRex0odKAuRhCtbNqft4it_Cvaw=&amp;h=628&amp;w=756&amp;sz=293&amp;hl=fr&amp;start=2&amp;sig2=Htm7krJQhanZlxjZSvo7wQ&amp;zoom=1&amp;itbs=1&amp;tbnid=K5-fGWAbq8p-VM:&amp;tbnh=118&amp;tbnw=142&amp;prev=/search?q=logo+d%C3%A9partement+haut-rhin&amp;hl=fr&amp;biw=987&amp;bih=575&amp;gbv=2&amp;tbm=isch&amp;ei=hbm_TbvcGIu28QPBwsHnBQ" TargetMode="External"/><Relationship Id="rId17" Type="http://schemas.openxmlformats.org/officeDocument/2006/relationships/image" Target="../media/image66.jpeg"/><Relationship Id="rId2" Type="http://schemas.openxmlformats.org/officeDocument/2006/relationships/image" Target="../media/image6.jpeg"/><Relationship Id="rId16" Type="http://schemas.openxmlformats.org/officeDocument/2006/relationships/hyperlink" Target="http://www.google.fr/imgres?imgurl=http://www.aladom.fr/media/img/content/agencytype/25.jpg&amp;imgrefurl=http://www.aladom.fr/organisme/caisse-departementale-de-la-mutualite-sociale-agricole-du-haut-rhin-siege-1b7.html&amp;usg=__C_4tLFssczqIDlGD5ASeQzsa7n0=&amp;h=250&amp;w=300&amp;sz=17&amp;hl=fr&amp;start=1&amp;sig2=2Qe1AwGLPVCktFsF5JfOWg&amp;zoom=1&amp;itbs=1&amp;tbnid=LRvaasFE9trB7M:&amp;tbnh=97&amp;tbnw=116&amp;prev=/search?q=msa+haut-rhin&amp;hl=fr&amp;biw=987&amp;bih=575&amp;gbv=2&amp;tbm=isch&amp;ei=C7q_TYzMHMqO8gO1673vBQ" TargetMode="Externa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63.jpeg"/><Relationship Id="rId5" Type="http://schemas.openxmlformats.org/officeDocument/2006/relationships/image" Target="../media/image4.jpeg"/><Relationship Id="rId15" Type="http://schemas.openxmlformats.org/officeDocument/2006/relationships/image" Target="../media/image65.jpeg"/><Relationship Id="rId10" Type="http://schemas.openxmlformats.org/officeDocument/2006/relationships/hyperlink" Target="http://www.google.fr/imgres?imgurl=http://www.villesamiesdesenfants.com/mediastore/rubriques/logo_776-1.jpg&amp;imgrefurl=http://www.villesamiesdesenfants.com/vae/tour-de-france/alsace/colmar/var/lang/FR/rub/776.html&amp;usg=__lJcT9a8eIgAhHq9CsGB6waXQKko=&amp;h=238&amp;w=140&amp;sz=8&amp;hl=fr&amp;start=1&amp;sig2=OFhhpbt9BWHu2A8oqKbB9A&amp;zoom=1&amp;itbs=1&amp;tbnid=E0GKzc7gm87NoM:&amp;tbnh=109&amp;tbnw=64&amp;prev=/search?q=logo+colmar&amp;hl=fr&amp;biw=987&amp;bih=575&amp;gbv=2&amp;tbm=isch&amp;ei=yLi_Td7QFcyp8AONqrDiBQ" TargetMode="External"/><Relationship Id="rId19" Type="http://schemas.openxmlformats.org/officeDocument/2006/relationships/image" Target="../media/image67.jpeg"/><Relationship Id="rId4" Type="http://schemas.openxmlformats.org/officeDocument/2006/relationships/image" Target="../media/image3.jpeg"/><Relationship Id="rId9" Type="http://schemas.openxmlformats.org/officeDocument/2006/relationships/image" Target="../media/image62.jpeg"/><Relationship Id="rId14" Type="http://schemas.openxmlformats.org/officeDocument/2006/relationships/hyperlink" Target="http://www.google.fr/imgres?imgurl=http://www.fdfc68.org/images/caf.gif&amp;imgrefurl=http://www.fdfc68.org/presentation/partenaires.shtml&amp;usg=__-EQcSVenZMrjXHpU_zj1t9Y_Dek=&amp;h=89&amp;w=70&amp;sz=2&amp;hl=fr&amp;start=3&amp;sig2=rGAs2ABwiEV-xyuWksRl7g&amp;zoom=0&amp;itbs=1&amp;tbnid=I6Fyw6Qy7ewZvM:&amp;tbnh=78&amp;tbnw=61&amp;prev=/search?q=logo+caf+haut-rhin&amp;hl=fr&amp;biw=987&amp;bih=575&amp;gbv=2&amp;tbm=isch&amp;ei=xbm_TfDkH5Co8QOmt9H4BQ"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14.tiff"/><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4.jpeg"/><Relationship Id="rId7"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jpeg"/><Relationship Id="rId7"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6.jpeg"/><Relationship Id="rId10" Type="http://schemas.openxmlformats.org/officeDocument/2006/relationships/image" Target="../media/image24.png"/><Relationship Id="rId4" Type="http://schemas.openxmlformats.org/officeDocument/2006/relationships/image" Target="../media/image5.jpe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29.png"/><Relationship Id="rId4" Type="http://schemas.openxmlformats.org/officeDocument/2006/relationships/image" Target="../media/image5.jpe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jpeg"/><Relationship Id="rId7"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4.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7.png"/><Relationship Id="rId5" Type="http://schemas.openxmlformats.org/officeDocument/2006/relationships/image" Target="../media/image6.jpeg"/><Relationship Id="rId10" Type="http://schemas.openxmlformats.org/officeDocument/2006/relationships/image" Target="../media/image36.png"/><Relationship Id="rId4" Type="http://schemas.openxmlformats.org/officeDocument/2006/relationships/image" Target="../media/image5.jpe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el"/>
          <p:cNvPicPr>
            <a:picLocks noChangeAspect="1" noChangeArrowheads="1"/>
          </p:cNvPicPr>
          <p:nvPr/>
        </p:nvPicPr>
        <p:blipFill>
          <a:blip r:embed="rId2" cstate="print">
            <a:lum contrast="10000"/>
          </a:blip>
          <a:srcRect/>
          <a:stretch>
            <a:fillRect/>
          </a:stretch>
        </p:blipFill>
        <p:spPr bwMode="auto">
          <a:xfrm>
            <a:off x="0" y="528883"/>
            <a:ext cx="10612292" cy="2385349"/>
          </a:xfrm>
          <a:prstGeom prst="rect">
            <a:avLst/>
          </a:prstGeom>
          <a:noFill/>
          <a:ln w="9525">
            <a:noFill/>
            <a:miter lim="800000"/>
            <a:headEnd/>
            <a:tailEnd/>
          </a:ln>
        </p:spPr>
      </p:pic>
      <p:sp>
        <p:nvSpPr>
          <p:cNvPr id="6" name="Titre 5"/>
          <p:cNvSpPr>
            <a:spLocks noGrp="1"/>
          </p:cNvSpPr>
          <p:nvPr>
            <p:ph type="ctrTitle"/>
          </p:nvPr>
        </p:nvSpPr>
        <p:spPr>
          <a:xfrm>
            <a:off x="501219" y="3623104"/>
            <a:ext cx="7017593" cy="2205384"/>
          </a:xfrm>
        </p:spPr>
        <p:txBody>
          <a:bodyPr>
            <a:normAutofit/>
          </a:bodyPr>
          <a:lstStyle/>
          <a:p>
            <a:r>
              <a:rPr lang="fr-FR" sz="3500" b="1" dirty="0">
                <a:solidFill>
                  <a:srgbClr val="D42F44"/>
                </a:solidFill>
              </a:rPr>
              <a:t>Une </a:t>
            </a:r>
            <a:r>
              <a:rPr lang="fr-FR" sz="3500" b="1">
                <a:solidFill>
                  <a:srgbClr val="D42F44"/>
                </a:solidFill>
              </a:rPr>
              <a:t>éco-crèche inter-entreprise </a:t>
            </a:r>
            <a:br>
              <a:rPr lang="fr-FR" sz="3500" b="1" dirty="0">
                <a:solidFill>
                  <a:srgbClr val="D42F44"/>
                </a:solidFill>
              </a:rPr>
            </a:br>
            <a:r>
              <a:rPr lang="fr-FR" sz="3500" b="1" dirty="0">
                <a:solidFill>
                  <a:srgbClr val="D42F44"/>
                </a:solidFill>
              </a:rPr>
              <a:t>à Colmar </a:t>
            </a:r>
            <a:br>
              <a:rPr lang="fr-FR" sz="3500" b="1" dirty="0">
                <a:solidFill>
                  <a:srgbClr val="D42F44"/>
                </a:solidFill>
              </a:rPr>
            </a:br>
            <a:r>
              <a:rPr lang="fr-FR" sz="2600" i="1" dirty="0">
                <a:solidFill>
                  <a:schemeClr val="bg1">
                    <a:lumMod val="50000"/>
                  </a:schemeClr>
                </a:solidFill>
              </a:rPr>
              <a:t>Pourquoi, pour qui, comment ? </a:t>
            </a:r>
            <a:br>
              <a:rPr lang="fr-FR" sz="2600" i="1" dirty="0"/>
            </a:br>
            <a:endParaRPr lang="fr-FR" sz="2600" b="1" dirty="0">
              <a:solidFill>
                <a:schemeClr val="tx1">
                  <a:lumMod val="50000"/>
                  <a:lumOff val="50000"/>
                </a:schemeClr>
              </a:solidFill>
            </a:endParaRPr>
          </a:p>
        </p:txBody>
      </p:sp>
      <p:pic>
        <p:nvPicPr>
          <p:cNvPr id="7" name="Image 6" descr="Enfant qui marche.JPG"/>
          <p:cNvPicPr>
            <a:picLocks noChangeAspect="1"/>
          </p:cNvPicPr>
          <p:nvPr/>
        </p:nvPicPr>
        <p:blipFill>
          <a:blip r:embed="rId3" cstate="print"/>
          <a:stretch>
            <a:fillRect/>
          </a:stretch>
        </p:blipFill>
        <p:spPr>
          <a:xfrm>
            <a:off x="7602355" y="2955607"/>
            <a:ext cx="2798234" cy="4605656"/>
          </a:xfrm>
          <a:prstGeom prst="rect">
            <a:avLst/>
          </a:prstGeom>
        </p:spPr>
      </p:pic>
      <p:sp>
        <p:nvSpPr>
          <p:cNvPr id="5" name="Rectangle 4"/>
          <p:cNvSpPr/>
          <p:nvPr/>
        </p:nvSpPr>
        <p:spPr>
          <a:xfrm>
            <a:off x="9523839" y="2284121"/>
            <a:ext cx="167085" cy="157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fr-FR"/>
          </a:p>
        </p:txBody>
      </p:sp>
      <p:pic>
        <p:nvPicPr>
          <p:cNvPr id="9" name="Image 8"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0" name="Image 9"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1" name="Image 10" descr="3visuels3.jpg"/>
          <p:cNvPicPr>
            <a:picLocks noChangeAspect="1"/>
          </p:cNvPicPr>
          <p:nvPr/>
        </p:nvPicPr>
        <p:blipFill>
          <a:blip r:embed="rId6" cstate="print"/>
          <a:stretch>
            <a:fillRect/>
          </a:stretch>
        </p:blipFill>
        <p:spPr>
          <a:xfrm>
            <a:off x="294139" y="5844828"/>
            <a:ext cx="757884" cy="7079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57862" y="0"/>
            <a:ext cx="7872981" cy="1260219"/>
          </a:xfrm>
          <a:solidFill>
            <a:schemeClr val="bg1"/>
          </a:solidFill>
        </p:spPr>
        <p:txBody>
          <a:bodyPr>
            <a:normAutofit/>
          </a:bodyPr>
          <a:lstStyle/>
          <a:p>
            <a:pPr algn="l"/>
            <a:r>
              <a:rPr lang="fr-FR" sz="2600" b="1" dirty="0">
                <a:solidFill>
                  <a:schemeClr val="accent6">
                    <a:lumMod val="75000"/>
                  </a:schemeClr>
                </a:solidFill>
              </a:rPr>
              <a:t>Un approche cohérence, économique et humaine de la garde de jeunes enfants</a:t>
            </a:r>
          </a:p>
        </p:txBody>
      </p:sp>
      <p:sp>
        <p:nvSpPr>
          <p:cNvPr id="5" name="Rectangle 4"/>
          <p:cNvSpPr/>
          <p:nvPr/>
        </p:nvSpPr>
        <p:spPr>
          <a:xfrm>
            <a:off x="2230954" y="2034004"/>
            <a:ext cx="7769478" cy="1442186"/>
          </a:xfrm>
          <a:prstGeom prst="rect">
            <a:avLst/>
          </a:prstGeom>
        </p:spPr>
        <p:txBody>
          <a:bodyPr wrap="square" lIns="99569" tIns="49785" rIns="99569" bIns="49785">
            <a:spAutoFit/>
          </a:bodyPr>
          <a:lstStyle/>
          <a:p>
            <a:r>
              <a:rPr lang="fr-FR" dirty="0"/>
              <a:t>Aider un parent de tout jeune enfant </a:t>
            </a:r>
            <a:r>
              <a:rPr lang="fr-FR" b="1" i="1" dirty="0">
                <a:solidFill>
                  <a:schemeClr val="accent6">
                    <a:lumMod val="75000"/>
                  </a:schemeClr>
                </a:solidFill>
              </a:rPr>
              <a:t>et</a:t>
            </a:r>
            <a:r>
              <a:rPr lang="fr-FR" dirty="0"/>
              <a:t> un dirigeant d’entreprise à répondre </a:t>
            </a:r>
            <a:r>
              <a:rPr lang="fr-FR" b="1" i="1" dirty="0">
                <a:solidFill>
                  <a:schemeClr val="accent6">
                    <a:lumMod val="75000"/>
                  </a:schemeClr>
                </a:solidFill>
              </a:rPr>
              <a:t>ensemble</a:t>
            </a:r>
            <a:r>
              <a:rPr lang="fr-FR" dirty="0"/>
              <a:t> à la question essentielle suivante : </a:t>
            </a:r>
          </a:p>
          <a:p>
            <a:endParaRPr lang="fr-FR" sz="800" b="1" i="1" dirty="0"/>
          </a:p>
          <a:p>
            <a:r>
              <a:rPr lang="fr-FR" b="1" i="1" dirty="0"/>
              <a:t>comment prendre soin d’un enfant pour que sa mère ou son père soit au travail en toute sérénité</a:t>
            </a:r>
            <a:r>
              <a:rPr lang="fr-FR" dirty="0"/>
              <a:t> </a:t>
            </a:r>
            <a:r>
              <a:rPr lang="fr-FR" b="1" i="1" dirty="0"/>
              <a:t>?</a:t>
            </a:r>
            <a:r>
              <a:rPr lang="fr-FR" dirty="0"/>
              <a:t>  </a:t>
            </a:r>
          </a:p>
        </p:txBody>
      </p:sp>
      <p:sp>
        <p:nvSpPr>
          <p:cNvPr id="7" name="ZoneTexte 6"/>
          <p:cNvSpPr txBox="1"/>
          <p:nvPr/>
        </p:nvSpPr>
        <p:spPr>
          <a:xfrm>
            <a:off x="409392" y="1983261"/>
            <a:ext cx="1450092" cy="576874"/>
          </a:xfrm>
          <a:prstGeom prst="rect">
            <a:avLst/>
          </a:prstGeom>
          <a:noFill/>
        </p:spPr>
        <p:txBody>
          <a:bodyPr wrap="none" lIns="99569" tIns="49785" rIns="99569" bIns="49785" rtlCol="0">
            <a:spAutoFit/>
          </a:bodyPr>
          <a:lstStyle/>
          <a:p>
            <a:r>
              <a:rPr lang="fr-FR" sz="3000" b="1" dirty="0"/>
              <a:t>L’ENJEU</a:t>
            </a:r>
          </a:p>
        </p:txBody>
      </p:sp>
      <p:sp>
        <p:nvSpPr>
          <p:cNvPr id="12" name="Rectangle 11"/>
          <p:cNvSpPr/>
          <p:nvPr/>
        </p:nvSpPr>
        <p:spPr>
          <a:xfrm>
            <a:off x="2063868" y="5468165"/>
            <a:ext cx="8187155" cy="793040"/>
          </a:xfrm>
          <a:prstGeom prst="rect">
            <a:avLst/>
          </a:prstGeom>
        </p:spPr>
        <p:txBody>
          <a:bodyPr wrap="square" lIns="99569" tIns="49785" rIns="99569" bIns="49785">
            <a:spAutoFit/>
          </a:bodyPr>
          <a:lstStyle/>
          <a:p>
            <a:r>
              <a:rPr lang="fr-FR" sz="1500" dirty="0"/>
              <a:t>de </a:t>
            </a:r>
            <a:r>
              <a:rPr lang="fr-FR" sz="1500" b="1" dirty="0"/>
              <a:t>savoir dialoguer autour de valeurs essentielles qu’on peut choisir de ne pas opposer</a:t>
            </a:r>
            <a:r>
              <a:rPr lang="fr-FR" sz="1500" dirty="0"/>
              <a:t> :  la maternité </a:t>
            </a:r>
            <a:r>
              <a:rPr lang="fr-FR" sz="1500" i="1" dirty="0"/>
              <a:t>et</a:t>
            </a:r>
            <a:r>
              <a:rPr lang="fr-FR" sz="1500" dirty="0"/>
              <a:t> le travail, le respect de l’intégrité du tout-petit </a:t>
            </a:r>
            <a:r>
              <a:rPr lang="fr-FR" sz="1500" i="1" dirty="0"/>
              <a:t>et</a:t>
            </a:r>
            <a:r>
              <a:rPr lang="fr-FR" sz="1500" dirty="0"/>
              <a:t> la gestion des ressources humaines, l’harmonie familiale </a:t>
            </a:r>
            <a:r>
              <a:rPr lang="fr-FR" sz="1500" i="1" dirty="0"/>
              <a:t>et</a:t>
            </a:r>
            <a:r>
              <a:rPr lang="fr-FR" sz="1500" dirty="0"/>
              <a:t> l’épanouissement professionnel, </a:t>
            </a:r>
            <a:r>
              <a:rPr lang="fr-FR" sz="1500" dirty="0" err="1"/>
              <a:t>etc</a:t>
            </a:r>
            <a:r>
              <a:rPr lang="fr-FR" sz="1500" dirty="0"/>
              <a:t>… </a:t>
            </a:r>
          </a:p>
        </p:txBody>
      </p:sp>
      <p:sp>
        <p:nvSpPr>
          <p:cNvPr id="13" name="Ellipse 12"/>
          <p:cNvSpPr/>
          <p:nvPr/>
        </p:nvSpPr>
        <p:spPr>
          <a:xfrm>
            <a:off x="1557279" y="4495161"/>
            <a:ext cx="501257" cy="472582"/>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fr-FR" dirty="0">
                <a:solidFill>
                  <a:schemeClr val="accent2">
                    <a:lumMod val="75000"/>
                  </a:schemeClr>
                </a:solidFill>
              </a:rPr>
              <a:t>1</a:t>
            </a:r>
          </a:p>
        </p:txBody>
      </p:sp>
      <p:sp>
        <p:nvSpPr>
          <p:cNvPr id="14" name="Rectangle 13"/>
          <p:cNvSpPr/>
          <p:nvPr/>
        </p:nvSpPr>
        <p:spPr>
          <a:xfrm>
            <a:off x="560099" y="4056647"/>
            <a:ext cx="5680908" cy="339338"/>
          </a:xfrm>
          <a:prstGeom prst="rect">
            <a:avLst/>
          </a:prstGeom>
        </p:spPr>
        <p:txBody>
          <a:bodyPr wrap="square" lIns="99569" tIns="49785" rIns="99569" bIns="49785">
            <a:spAutoFit/>
          </a:bodyPr>
          <a:lstStyle/>
          <a:p>
            <a:r>
              <a:rPr lang="fr-FR" sz="1500" b="1" dirty="0">
                <a:solidFill>
                  <a:schemeClr val="accent2">
                    <a:lumMod val="75000"/>
                  </a:schemeClr>
                </a:solidFill>
              </a:rPr>
              <a:t>TROUVER UNE RÉPONSE À CETTE QUESTION SUPPOSE … </a:t>
            </a:r>
          </a:p>
        </p:txBody>
      </p:sp>
      <p:sp>
        <p:nvSpPr>
          <p:cNvPr id="15" name="Rectangle 14"/>
          <p:cNvSpPr/>
          <p:nvPr/>
        </p:nvSpPr>
        <p:spPr>
          <a:xfrm>
            <a:off x="2063869" y="4601764"/>
            <a:ext cx="7936564" cy="562207"/>
          </a:xfrm>
          <a:prstGeom prst="rect">
            <a:avLst/>
          </a:prstGeom>
        </p:spPr>
        <p:txBody>
          <a:bodyPr wrap="square" lIns="99569" tIns="49785" rIns="99569" bIns="49785">
            <a:spAutoFit/>
          </a:bodyPr>
          <a:lstStyle/>
          <a:p>
            <a:r>
              <a:rPr lang="fr-FR" sz="1500" dirty="0">
                <a:solidFill>
                  <a:prstClr val="black"/>
                </a:solidFill>
              </a:rPr>
              <a:t>de </a:t>
            </a:r>
            <a:r>
              <a:rPr lang="fr-FR" sz="1500" b="1" dirty="0">
                <a:solidFill>
                  <a:prstClr val="black"/>
                </a:solidFill>
              </a:rPr>
              <a:t>bien identifier et comprendre le besoin et la problématique </a:t>
            </a:r>
            <a:r>
              <a:rPr lang="fr-FR" sz="1500" i="1" dirty="0">
                <a:solidFill>
                  <a:prstClr val="black"/>
                </a:solidFill>
              </a:rPr>
              <a:t>de l’entreprise comme</a:t>
            </a:r>
            <a:r>
              <a:rPr lang="fr-FR" sz="1500" dirty="0">
                <a:solidFill>
                  <a:prstClr val="black"/>
                </a:solidFill>
              </a:rPr>
              <a:t> celle des</a:t>
            </a:r>
            <a:r>
              <a:rPr lang="fr-FR" sz="1500" i="1" dirty="0">
                <a:solidFill>
                  <a:prstClr val="black"/>
                </a:solidFill>
              </a:rPr>
              <a:t> parents </a:t>
            </a:r>
            <a:endParaRPr lang="fr-FR" sz="1500" i="1" dirty="0"/>
          </a:p>
        </p:txBody>
      </p:sp>
      <p:sp>
        <p:nvSpPr>
          <p:cNvPr id="17" name="Ellipse 16"/>
          <p:cNvSpPr/>
          <p:nvPr/>
        </p:nvSpPr>
        <p:spPr>
          <a:xfrm>
            <a:off x="1557279" y="5368475"/>
            <a:ext cx="501257" cy="472582"/>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fr-FR" dirty="0">
                <a:solidFill>
                  <a:schemeClr val="accent2">
                    <a:lumMod val="75000"/>
                  </a:schemeClr>
                </a:solidFill>
              </a:rPr>
              <a:t>2</a:t>
            </a:r>
          </a:p>
        </p:txBody>
      </p:sp>
      <p:cxnSp>
        <p:nvCxnSpPr>
          <p:cNvPr id="19" name="Connecteur droit 18"/>
          <p:cNvCxnSpPr/>
          <p:nvPr/>
        </p:nvCxnSpPr>
        <p:spPr>
          <a:xfrm rot="5400000">
            <a:off x="1478848" y="2756115"/>
            <a:ext cx="1338983" cy="185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Picture 2" descr="C:\Users\JM HERBILLON\Documents\PRIMENFANCE\Com &amp; Com\Eléments graphiques\barre-couleur-horizontale.png"/>
          <p:cNvPicPr>
            <a:picLocks noChangeAspect="1" noChangeArrowheads="1"/>
          </p:cNvPicPr>
          <p:nvPr/>
        </p:nvPicPr>
        <p:blipFill>
          <a:blip r:embed="rId2" cstate="print"/>
          <a:srcRect/>
          <a:stretch>
            <a:fillRect/>
          </a:stretch>
        </p:blipFill>
        <p:spPr bwMode="auto">
          <a:xfrm>
            <a:off x="1220442" y="7035712"/>
            <a:ext cx="9010401" cy="379374"/>
          </a:xfrm>
          <a:prstGeom prst="rect">
            <a:avLst/>
          </a:prstGeom>
          <a:noFill/>
        </p:spPr>
      </p:pic>
      <p:pic>
        <p:nvPicPr>
          <p:cNvPr id="20" name="Image 19" descr="3visuels1.jpg"/>
          <p:cNvPicPr>
            <a:picLocks noChangeAspect="1"/>
          </p:cNvPicPr>
          <p:nvPr/>
        </p:nvPicPr>
        <p:blipFill>
          <a:blip r:embed="rId3" cstate="print"/>
          <a:stretch>
            <a:fillRect/>
          </a:stretch>
        </p:blipFill>
        <p:spPr>
          <a:xfrm>
            <a:off x="294139" y="5050906"/>
            <a:ext cx="760975" cy="692046"/>
          </a:xfrm>
          <a:prstGeom prst="rect">
            <a:avLst/>
          </a:prstGeom>
        </p:spPr>
      </p:pic>
      <p:pic>
        <p:nvPicPr>
          <p:cNvPr id="21" name="Image 20" descr="3visuels2.jpg"/>
          <p:cNvPicPr>
            <a:picLocks noChangeAspect="1"/>
          </p:cNvPicPr>
          <p:nvPr/>
        </p:nvPicPr>
        <p:blipFill>
          <a:blip r:embed="rId4" cstate="print"/>
          <a:stretch>
            <a:fillRect/>
          </a:stretch>
        </p:blipFill>
        <p:spPr>
          <a:xfrm>
            <a:off x="294139" y="6638749"/>
            <a:ext cx="757884" cy="689010"/>
          </a:xfrm>
          <a:prstGeom prst="rect">
            <a:avLst/>
          </a:prstGeom>
        </p:spPr>
      </p:pic>
      <p:pic>
        <p:nvPicPr>
          <p:cNvPr id="22" name="Image 21" descr="3visuels3.jpg"/>
          <p:cNvPicPr>
            <a:picLocks noChangeAspect="1"/>
          </p:cNvPicPr>
          <p:nvPr/>
        </p:nvPicPr>
        <p:blipFill>
          <a:blip r:embed="rId5" cstate="print"/>
          <a:stretch>
            <a:fillRect/>
          </a:stretch>
        </p:blipFill>
        <p:spPr>
          <a:xfrm>
            <a:off x="294139" y="5844828"/>
            <a:ext cx="757884" cy="707975"/>
          </a:xfrm>
          <a:prstGeom prst="rect">
            <a:avLst/>
          </a:prstGeom>
        </p:spPr>
      </p:pic>
      <p:pic>
        <p:nvPicPr>
          <p:cNvPr id="1029" name="Picture 5" descr="C:\Users\JM HERBILLON\Documents\PRIMENFANCE\Com &amp; Com\Eléments graphiques\LOGO-petits-pois.jpg"/>
          <p:cNvPicPr>
            <a:picLocks noChangeAspect="1" noChangeArrowheads="1"/>
          </p:cNvPicPr>
          <p:nvPr/>
        </p:nvPicPr>
        <p:blipFill>
          <a:blip r:embed="rId6" cstate="print"/>
          <a:srcRect/>
          <a:stretch>
            <a:fillRect/>
          </a:stretch>
        </p:blipFill>
        <p:spPr bwMode="auto">
          <a:xfrm>
            <a:off x="7788772" y="753866"/>
            <a:ext cx="2718719" cy="962570"/>
          </a:xfrm>
          <a:prstGeom prst="rect">
            <a:avLst/>
          </a:prstGeom>
          <a:noFill/>
        </p:spPr>
      </p:pic>
      <p:sp>
        <p:nvSpPr>
          <p:cNvPr id="23" name="Rectangle 22"/>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UN CONCEPT INNOVANT</a:t>
            </a:r>
            <a:endParaRPr lang="fr-FR" sz="1500" b="1"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sp>
        <p:nvSpPr>
          <p:cNvPr id="2" name="Titre 1"/>
          <p:cNvSpPr>
            <a:spLocks noGrp="1"/>
          </p:cNvSpPr>
          <p:nvPr>
            <p:ph type="title"/>
          </p:nvPr>
        </p:nvSpPr>
        <p:spPr>
          <a:xfrm>
            <a:off x="2399374" y="446161"/>
            <a:ext cx="7704562" cy="327282"/>
          </a:xfrm>
        </p:spPr>
        <p:txBody>
          <a:bodyPr>
            <a:noAutofit/>
          </a:bodyPr>
          <a:lstStyle/>
          <a:p>
            <a:pPr algn="l"/>
            <a:r>
              <a:rPr lang="fr-FR" sz="2600" b="1" dirty="0">
                <a:solidFill>
                  <a:schemeClr val="accent6">
                    <a:lumMod val="75000"/>
                  </a:schemeClr>
                </a:solidFill>
              </a:rPr>
              <a:t>En quoi notre approche est différente d’une crèche classique ? </a:t>
            </a:r>
          </a:p>
        </p:txBody>
      </p:sp>
      <p:sp>
        <p:nvSpPr>
          <p:cNvPr id="3" name="Espace réservé du contenu 2"/>
          <p:cNvSpPr>
            <a:spLocks noGrp="1"/>
          </p:cNvSpPr>
          <p:nvPr>
            <p:ph idx="1"/>
          </p:nvPr>
        </p:nvSpPr>
        <p:spPr>
          <a:xfrm>
            <a:off x="2988838" y="2272181"/>
            <a:ext cx="7116285" cy="1667235"/>
          </a:xfrm>
          <a:prstGeom prst="roundRect">
            <a:avLst>
              <a:gd name="adj" fmla="val 6552"/>
            </a:avLst>
          </a:prstGeom>
          <a:ln>
            <a:solidFill>
              <a:schemeClr val="accent3">
                <a:lumMod val="50000"/>
              </a:schemeClr>
            </a:solidFill>
          </a:ln>
        </p:spPr>
        <p:txBody>
          <a:bodyPr>
            <a:noAutofit/>
          </a:bodyPr>
          <a:lstStyle/>
          <a:p>
            <a:pPr indent="-273123">
              <a:buFont typeface="Wingdings" pitchFamily="2" charset="2"/>
              <a:buChar char="ð"/>
            </a:pPr>
            <a:r>
              <a:rPr lang="fr-FR" sz="1200" i="1" dirty="0"/>
              <a:t>de quoi ai-je besoin pour être détendu(e) et confiant(e) lorsque je dépose mon enfant à la crèche pour aller travailler ?</a:t>
            </a:r>
            <a:r>
              <a:rPr lang="fr-FR" sz="1200" dirty="0"/>
              <a:t>  </a:t>
            </a:r>
          </a:p>
          <a:p>
            <a:pPr indent="-273123">
              <a:buFont typeface="Wingdings" pitchFamily="2" charset="2"/>
              <a:buChar char="ð"/>
            </a:pPr>
            <a:r>
              <a:rPr lang="fr-FR" sz="1200" i="1" dirty="0"/>
              <a:t>De quoi mon enfant a-t-il  réellement besoin pour qu’il soit heureux quand je le récupère après ma journée de travail ?</a:t>
            </a:r>
            <a:r>
              <a:rPr lang="fr-FR" sz="1200" dirty="0"/>
              <a:t> </a:t>
            </a:r>
          </a:p>
          <a:p>
            <a:pPr indent="-273123">
              <a:buFont typeface="Wingdings" pitchFamily="2" charset="2"/>
              <a:buChar char="ð"/>
            </a:pPr>
            <a:r>
              <a:rPr lang="fr-FR" sz="1200" i="1" dirty="0"/>
              <a:t>Comment jongler avec la crèche quand mes horaires sont en dent de scie, ou irréguliers</a:t>
            </a:r>
            <a:r>
              <a:rPr lang="fr-FR" sz="1200" dirty="0"/>
              <a:t> ? </a:t>
            </a:r>
          </a:p>
          <a:p>
            <a:pPr indent="-273123">
              <a:buFont typeface="Wingdings" pitchFamily="2" charset="2"/>
              <a:buChar char="ð"/>
            </a:pPr>
            <a:r>
              <a:rPr lang="fr-FR" sz="1200" i="1" dirty="0"/>
              <a:t>Est-ce que je peux facilement changer d’horaires, et me permettre d’être retardé au travail ?</a:t>
            </a:r>
            <a:r>
              <a:rPr lang="fr-FR" sz="1200" dirty="0"/>
              <a:t> </a:t>
            </a:r>
          </a:p>
          <a:p>
            <a:pPr indent="-273123">
              <a:buFont typeface="Wingdings" pitchFamily="2" charset="2"/>
              <a:buChar char="ð"/>
            </a:pPr>
            <a:r>
              <a:rPr lang="fr-FR" sz="1200" dirty="0" err="1"/>
              <a:t>Etc</a:t>
            </a:r>
            <a:r>
              <a:rPr lang="fr-FR" sz="1200" dirty="0"/>
              <a:t> …</a:t>
            </a:r>
          </a:p>
          <a:p>
            <a:pPr>
              <a:buNone/>
            </a:pPr>
            <a:r>
              <a:rPr lang="fr-FR" sz="1200" dirty="0"/>
              <a:t> </a:t>
            </a:r>
          </a:p>
          <a:p>
            <a:pPr>
              <a:buNone/>
            </a:pPr>
            <a:r>
              <a:rPr lang="fr-FR" sz="1300" dirty="0"/>
              <a:t>  </a:t>
            </a:r>
          </a:p>
          <a:p>
            <a:pPr>
              <a:buNone/>
            </a:pPr>
            <a:r>
              <a:rPr lang="fr-FR" sz="1300" dirty="0"/>
              <a:t> </a:t>
            </a:r>
          </a:p>
          <a:p>
            <a:pPr>
              <a:buNone/>
            </a:pPr>
            <a:r>
              <a:rPr lang="fr-FR" sz="1300" dirty="0"/>
              <a:t> </a:t>
            </a:r>
          </a:p>
          <a:p>
            <a:pPr>
              <a:buNone/>
            </a:pPr>
            <a:r>
              <a:rPr lang="fr-FR" sz="1300" i="1" dirty="0"/>
              <a:t> </a:t>
            </a:r>
            <a:endParaRPr lang="fr-FR" sz="1300" dirty="0"/>
          </a:p>
        </p:txBody>
      </p:sp>
      <p:sp>
        <p:nvSpPr>
          <p:cNvPr id="4" name="Rectangle 3"/>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MODE </a:t>
            </a:r>
          </a:p>
          <a:p>
            <a:r>
              <a:rPr lang="fr-FR" b="1" dirty="0">
                <a:solidFill>
                  <a:schemeClr val="bg1"/>
                </a:solidFill>
                <a:ea typeface="+mj-ea"/>
                <a:cs typeface="+mj-cs"/>
              </a:rPr>
              <a:t>INTER-ENTREPRISE               </a:t>
            </a:r>
            <a:endParaRPr lang="fr-FR" sz="1500" b="1" dirty="0">
              <a:solidFill>
                <a:schemeClr val="bg1"/>
              </a:solidFill>
            </a:endParaRPr>
          </a:p>
        </p:txBody>
      </p:sp>
      <p:sp>
        <p:nvSpPr>
          <p:cNvPr id="5" name="Rectangle 4"/>
          <p:cNvSpPr/>
          <p:nvPr/>
        </p:nvSpPr>
        <p:spPr>
          <a:xfrm>
            <a:off x="294139" y="1240084"/>
            <a:ext cx="7999888" cy="916213"/>
          </a:xfrm>
          <a:prstGeom prst="rect">
            <a:avLst/>
          </a:prstGeom>
        </p:spPr>
        <p:txBody>
          <a:bodyPr wrap="square" lIns="99569" tIns="49785" rIns="99569" bIns="49785">
            <a:spAutoFit/>
          </a:bodyPr>
          <a:lstStyle/>
          <a:p>
            <a:pPr lvl="0">
              <a:spcBef>
                <a:spcPct val="20000"/>
              </a:spcBef>
            </a:pPr>
            <a:r>
              <a:rPr lang="fr-FR" sz="1700" b="1" dirty="0">
                <a:solidFill>
                  <a:prstClr val="black"/>
                </a:solidFill>
              </a:rPr>
              <a:t>La sérénité s’accommode mal d’un environnement trop contraignant, inadapté aux besoins d’une vie moderne qui exige de savoir concilier efficacement l’activité professionnelle et la vie familiale. </a:t>
            </a:r>
          </a:p>
        </p:txBody>
      </p:sp>
      <p:sp>
        <p:nvSpPr>
          <p:cNvPr id="9" name="Rectangle 8"/>
          <p:cNvSpPr/>
          <p:nvPr/>
        </p:nvSpPr>
        <p:spPr>
          <a:xfrm>
            <a:off x="1557279" y="5844829"/>
            <a:ext cx="8841982" cy="644742"/>
          </a:xfrm>
          <a:prstGeom prst="rect">
            <a:avLst/>
          </a:prstGeom>
        </p:spPr>
        <p:txBody>
          <a:bodyPr wrap="square" lIns="99569" tIns="49785" rIns="99569" bIns="49785">
            <a:spAutoFit/>
          </a:bodyPr>
          <a:lstStyle/>
          <a:p>
            <a:pPr indent="17286">
              <a:spcBef>
                <a:spcPct val="20000"/>
              </a:spcBef>
            </a:pPr>
            <a:r>
              <a:rPr lang="fr-FR" sz="1700" b="1" dirty="0">
                <a:solidFill>
                  <a:schemeClr val="accent6">
                    <a:lumMod val="75000"/>
                  </a:schemeClr>
                </a:solidFill>
              </a:rPr>
              <a:t>Notre crèche est différente en ce qu’elle apporte des réponses simples, mais concrètes, à ce genre de questions. </a:t>
            </a:r>
          </a:p>
        </p:txBody>
      </p:sp>
      <p:sp>
        <p:nvSpPr>
          <p:cNvPr id="10" name="Rectangle 9"/>
          <p:cNvSpPr/>
          <p:nvPr/>
        </p:nvSpPr>
        <p:spPr>
          <a:xfrm>
            <a:off x="1557280" y="6400574"/>
            <a:ext cx="8673564" cy="469874"/>
          </a:xfrm>
          <a:prstGeom prst="rect">
            <a:avLst/>
          </a:prstGeom>
        </p:spPr>
        <p:txBody>
          <a:bodyPr wrap="square" lIns="99569" tIns="49785" rIns="99569" bIns="49785">
            <a:spAutoFit/>
          </a:bodyPr>
          <a:lstStyle/>
          <a:p>
            <a:pPr marL="5186" indent="20744">
              <a:spcBef>
                <a:spcPct val="20000"/>
              </a:spcBef>
            </a:pPr>
            <a:r>
              <a:rPr lang="fr-FR" sz="1200" dirty="0">
                <a:solidFill>
                  <a:prstClr val="black"/>
                </a:solidFill>
              </a:rPr>
              <a:t>Notre formule permet, en toute flexibilité, d’apporter des solutions simples et efficaces parce que </a:t>
            </a:r>
            <a:r>
              <a:rPr lang="fr-FR" sz="1200" b="1" dirty="0">
                <a:solidFill>
                  <a:prstClr val="black"/>
                </a:solidFill>
              </a:rPr>
              <a:t>c’est nous qui nous adaptons à vos besoins et à vos contraintes, ainsi qu’à celles de vos collaborateurs … ET PAS L’INVERSE</a:t>
            </a:r>
            <a:r>
              <a:rPr lang="fr-FR" sz="1200" dirty="0">
                <a:solidFill>
                  <a:prstClr val="black"/>
                </a:solidFill>
              </a:rPr>
              <a:t> !</a:t>
            </a:r>
          </a:p>
        </p:txBody>
      </p:sp>
      <p:pic>
        <p:nvPicPr>
          <p:cNvPr id="14" name="Image 13" descr="3visuels1.jpg"/>
          <p:cNvPicPr>
            <a:picLocks noChangeAspect="1"/>
          </p:cNvPicPr>
          <p:nvPr/>
        </p:nvPicPr>
        <p:blipFill>
          <a:blip r:embed="rId3" cstate="print"/>
          <a:stretch>
            <a:fillRect/>
          </a:stretch>
        </p:blipFill>
        <p:spPr>
          <a:xfrm>
            <a:off x="294139" y="5050906"/>
            <a:ext cx="760975" cy="692046"/>
          </a:xfrm>
          <a:prstGeom prst="rect">
            <a:avLst/>
          </a:prstGeom>
        </p:spPr>
      </p:pic>
      <p:pic>
        <p:nvPicPr>
          <p:cNvPr id="15" name="Image 14" descr="3visuels2.jpg"/>
          <p:cNvPicPr>
            <a:picLocks noChangeAspect="1"/>
          </p:cNvPicPr>
          <p:nvPr/>
        </p:nvPicPr>
        <p:blipFill>
          <a:blip r:embed="rId4" cstate="print"/>
          <a:stretch>
            <a:fillRect/>
          </a:stretch>
        </p:blipFill>
        <p:spPr>
          <a:xfrm>
            <a:off x="294139" y="6638749"/>
            <a:ext cx="757884" cy="689010"/>
          </a:xfrm>
          <a:prstGeom prst="rect">
            <a:avLst/>
          </a:prstGeom>
        </p:spPr>
      </p:pic>
      <p:pic>
        <p:nvPicPr>
          <p:cNvPr id="16" name="Image 15" descr="3visuels3.jpg"/>
          <p:cNvPicPr>
            <a:picLocks noChangeAspect="1"/>
          </p:cNvPicPr>
          <p:nvPr/>
        </p:nvPicPr>
        <p:blipFill>
          <a:blip r:embed="rId5" cstate="print"/>
          <a:stretch>
            <a:fillRect/>
          </a:stretch>
        </p:blipFill>
        <p:spPr>
          <a:xfrm>
            <a:off x="294139" y="5844828"/>
            <a:ext cx="757884" cy="707975"/>
          </a:xfrm>
          <a:prstGeom prst="rect">
            <a:avLst/>
          </a:prstGeom>
        </p:spPr>
      </p:pic>
      <p:sp>
        <p:nvSpPr>
          <p:cNvPr id="17" name="Espace réservé du contenu 2"/>
          <p:cNvSpPr txBox="1">
            <a:spLocks/>
          </p:cNvSpPr>
          <p:nvPr/>
        </p:nvSpPr>
        <p:spPr>
          <a:xfrm>
            <a:off x="2988838" y="4098200"/>
            <a:ext cx="7157796" cy="1587843"/>
          </a:xfrm>
          <a:prstGeom prst="roundRect">
            <a:avLst>
              <a:gd name="adj" fmla="val 7719"/>
            </a:avLst>
          </a:prstGeom>
          <a:ln>
            <a:solidFill>
              <a:schemeClr val="accent4">
                <a:lumMod val="50000"/>
              </a:schemeClr>
            </a:solidFill>
          </a:ln>
        </p:spPr>
        <p:txBody>
          <a:bodyPr vert="horz" lIns="99569" tIns="49785" rIns="99569" bIns="49785" rtlCol="0">
            <a:noAutofit/>
          </a:bodyPr>
          <a:lstStyle/>
          <a:p>
            <a:pPr marL="390670" indent="-290410">
              <a:spcBef>
                <a:spcPct val="20000"/>
              </a:spcBef>
              <a:buFont typeface="Wingdings" pitchFamily="2" charset="2"/>
              <a:buChar char="ð"/>
            </a:pPr>
            <a:r>
              <a:rPr lang="fr-FR" sz="1200" i="1" dirty="0">
                <a:solidFill>
                  <a:prstClr val="black"/>
                </a:solidFill>
              </a:rPr>
              <a:t>Comment motiver et fidéliser mes collaborateurs, comment m’assurer de leur implication ?  </a:t>
            </a:r>
          </a:p>
          <a:p>
            <a:pPr marL="390670" indent="-290410">
              <a:spcBef>
                <a:spcPct val="20000"/>
              </a:spcBef>
              <a:buFont typeface="Wingdings" pitchFamily="2" charset="2"/>
              <a:buChar char="ð"/>
            </a:pPr>
            <a:r>
              <a:rPr lang="fr-FR" sz="1200" i="1" dirty="0">
                <a:solidFill>
                  <a:prstClr val="black"/>
                </a:solidFill>
              </a:rPr>
              <a:t>Comment  faciliter les retours de congés maternités ou parentaux, comment réduire efficacement les retards ou les absences ?   </a:t>
            </a:r>
          </a:p>
          <a:p>
            <a:pPr marL="390670" indent="-290410">
              <a:spcBef>
                <a:spcPct val="20000"/>
              </a:spcBef>
              <a:buFont typeface="Wingdings" pitchFamily="2" charset="2"/>
              <a:buChar char="ð"/>
            </a:pPr>
            <a:r>
              <a:rPr lang="fr-FR" sz="1200" i="1" dirty="0">
                <a:solidFill>
                  <a:prstClr val="black"/>
                </a:solidFill>
              </a:rPr>
              <a:t>Comment faire bénéficier mes employés d’une solution de d’accueil d’enfant alors qu’ils ne résident pas localement ?  </a:t>
            </a:r>
          </a:p>
          <a:p>
            <a:pPr marL="390670" indent="-290410">
              <a:spcBef>
                <a:spcPct val="20000"/>
              </a:spcBef>
              <a:buFont typeface="Wingdings" pitchFamily="2" charset="2"/>
              <a:buChar char="ð"/>
            </a:pPr>
            <a:r>
              <a:rPr lang="fr-FR" sz="1200" dirty="0" err="1">
                <a:solidFill>
                  <a:prstClr val="black"/>
                </a:solidFill>
              </a:rPr>
              <a:t>Etc</a:t>
            </a:r>
            <a:r>
              <a:rPr lang="fr-FR" sz="1200" dirty="0">
                <a:solidFill>
                  <a:prstClr val="black"/>
                </a:solidFill>
              </a:rPr>
              <a:t> …</a:t>
            </a:r>
          </a:p>
          <a:p>
            <a:pPr marL="390670" indent="-290410">
              <a:spcBef>
                <a:spcPct val="20000"/>
              </a:spcBef>
              <a:buFont typeface="Wingdings" pitchFamily="2" charset="2"/>
              <a:buChar char="ð"/>
            </a:pPr>
            <a:endParaRPr lang="fr-FR" sz="1200" dirty="0">
              <a:solidFill>
                <a:prstClr val="black"/>
              </a:solidFill>
            </a:endParaRPr>
          </a:p>
          <a:p>
            <a:pPr marL="390670" indent="-290410">
              <a:spcBef>
                <a:spcPct val="20000"/>
              </a:spcBef>
            </a:pPr>
            <a:endParaRPr lang="fr-FR" sz="1300" dirty="0">
              <a:solidFill>
                <a:prstClr val="black"/>
              </a:solidFill>
            </a:endParaRPr>
          </a:p>
          <a:p>
            <a:pPr marL="373384" indent="-373384">
              <a:spcBef>
                <a:spcPct val="20000"/>
              </a:spcBef>
              <a:defRPr/>
            </a:pPr>
            <a:r>
              <a:rPr lang="fr-FR" sz="1300" dirty="0"/>
              <a:t> </a:t>
            </a:r>
          </a:p>
          <a:p>
            <a:pPr marL="373384" indent="-373384">
              <a:spcBef>
                <a:spcPct val="20000"/>
              </a:spcBef>
              <a:defRPr/>
            </a:pPr>
            <a:r>
              <a:rPr lang="fr-FR" sz="1300" dirty="0"/>
              <a:t>  </a:t>
            </a:r>
          </a:p>
          <a:p>
            <a:pPr marL="373384" indent="-373384">
              <a:spcBef>
                <a:spcPct val="20000"/>
              </a:spcBef>
              <a:defRPr/>
            </a:pPr>
            <a:r>
              <a:rPr lang="fr-FR" sz="1300" dirty="0"/>
              <a:t> </a:t>
            </a:r>
          </a:p>
          <a:p>
            <a:pPr marL="373384" indent="-373384">
              <a:spcBef>
                <a:spcPct val="20000"/>
              </a:spcBef>
              <a:defRPr/>
            </a:pPr>
            <a:r>
              <a:rPr lang="fr-FR" sz="1300" dirty="0"/>
              <a:t> </a:t>
            </a:r>
          </a:p>
          <a:p>
            <a:pPr marL="373384" indent="-373384">
              <a:spcBef>
                <a:spcPct val="20000"/>
              </a:spcBef>
              <a:defRPr/>
            </a:pPr>
            <a:r>
              <a:rPr lang="fr-FR" sz="1300" i="1" dirty="0"/>
              <a:t> </a:t>
            </a:r>
            <a:endParaRPr lang="fr-FR" sz="1300" dirty="0"/>
          </a:p>
        </p:txBody>
      </p:sp>
      <p:pic>
        <p:nvPicPr>
          <p:cNvPr id="18" name="Picture 2" descr="C:\Users\JM HERBILLON\Documents\PRIMENFANCE\Com &amp; Com\Eléments graphiques\barre-couleur-horizontale.png"/>
          <p:cNvPicPr>
            <a:picLocks noChangeAspect="1" noChangeArrowheads="1"/>
          </p:cNvPicPr>
          <p:nvPr/>
        </p:nvPicPr>
        <p:blipFill>
          <a:blip r:embed="rId6" cstate="print"/>
          <a:srcRect/>
          <a:stretch>
            <a:fillRect/>
          </a:stretch>
        </p:blipFill>
        <p:spPr bwMode="auto">
          <a:xfrm>
            <a:off x="1220442" y="7035712"/>
            <a:ext cx="9010401" cy="379374"/>
          </a:xfrm>
          <a:prstGeom prst="rect">
            <a:avLst/>
          </a:prstGeom>
          <a:noFill/>
        </p:spPr>
      </p:pic>
      <p:sp>
        <p:nvSpPr>
          <p:cNvPr id="19" name="Rectangle à coins arrondis 18"/>
          <p:cNvSpPr/>
          <p:nvPr/>
        </p:nvSpPr>
        <p:spPr>
          <a:xfrm>
            <a:off x="1557280" y="2272181"/>
            <a:ext cx="1347350" cy="1667235"/>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indent="17286"/>
            <a:r>
              <a:rPr lang="fr-FR" sz="1200" b="1" dirty="0">
                <a:solidFill>
                  <a:schemeClr val="bg1"/>
                </a:solidFill>
              </a:rPr>
              <a:t>Voici  le genre de questions </a:t>
            </a:r>
            <a:r>
              <a:rPr lang="fr-FR" sz="1200" b="1" u="sng" dirty="0">
                <a:solidFill>
                  <a:schemeClr val="bg1"/>
                </a:solidFill>
              </a:rPr>
              <a:t>très concrètes </a:t>
            </a:r>
            <a:r>
              <a:rPr lang="fr-FR" sz="1200" b="1" dirty="0">
                <a:solidFill>
                  <a:schemeClr val="bg1"/>
                </a:solidFill>
              </a:rPr>
              <a:t>que se posent un parent-collaborateur d’entreprise …</a:t>
            </a:r>
          </a:p>
        </p:txBody>
      </p:sp>
      <p:sp>
        <p:nvSpPr>
          <p:cNvPr id="20" name="Rectangle à coins arrondis 19"/>
          <p:cNvSpPr/>
          <p:nvPr/>
        </p:nvSpPr>
        <p:spPr>
          <a:xfrm>
            <a:off x="1557280" y="4018808"/>
            <a:ext cx="1347350" cy="1667235"/>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indent="17286">
              <a:spcBef>
                <a:spcPct val="20000"/>
              </a:spcBef>
            </a:pPr>
            <a:r>
              <a:rPr lang="fr-FR" sz="1200" b="1" dirty="0">
                <a:solidFill>
                  <a:schemeClr val="bg1"/>
                </a:solidFill>
              </a:rPr>
              <a:t>Voici  le genre de questions </a:t>
            </a:r>
            <a:r>
              <a:rPr lang="fr-FR" sz="1200" b="1" u="sng" dirty="0">
                <a:solidFill>
                  <a:schemeClr val="bg1"/>
                </a:solidFill>
              </a:rPr>
              <a:t>très concrètes </a:t>
            </a:r>
            <a:r>
              <a:rPr lang="fr-FR" sz="1200" b="1" dirty="0">
                <a:solidFill>
                  <a:schemeClr val="bg1"/>
                </a:solidFill>
              </a:rPr>
              <a:t>que se posent un dirigeant d’entreprise ou un DRH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sp>
        <p:nvSpPr>
          <p:cNvPr id="2" name="Titre 1"/>
          <p:cNvSpPr>
            <a:spLocks noGrp="1"/>
          </p:cNvSpPr>
          <p:nvPr>
            <p:ph type="title"/>
          </p:nvPr>
        </p:nvSpPr>
        <p:spPr>
          <a:xfrm>
            <a:off x="250591" y="1240082"/>
            <a:ext cx="9022619" cy="1260211"/>
          </a:xfrm>
        </p:spPr>
        <p:txBody>
          <a:bodyPr>
            <a:noAutofit/>
          </a:bodyPr>
          <a:lstStyle/>
          <a:p>
            <a:pPr algn="l"/>
            <a:r>
              <a:rPr lang="fr-FR" sz="2600" b="1" dirty="0"/>
              <a:t>Pour le parent-salarié comme pour l’entreprise, les avantages sont nombreux … </a:t>
            </a:r>
          </a:p>
        </p:txBody>
      </p:sp>
      <p:sp>
        <p:nvSpPr>
          <p:cNvPr id="4" name="Titre 1"/>
          <p:cNvSpPr txBox="1">
            <a:spLocks/>
          </p:cNvSpPr>
          <p:nvPr/>
        </p:nvSpPr>
        <p:spPr>
          <a:xfrm>
            <a:off x="2567792" y="446161"/>
            <a:ext cx="6399911" cy="327282"/>
          </a:xfrm>
          <a:prstGeom prst="rect">
            <a:avLst/>
          </a:prstGeom>
        </p:spPr>
        <p:txBody>
          <a:bodyPr vert="horz" lIns="99569" tIns="49785" rIns="99569" bIns="49785" rtlCol="0" anchor="ctr">
            <a:noAutofit/>
          </a:bodyPr>
          <a:lstStyle/>
          <a:p>
            <a:pPr>
              <a:spcBef>
                <a:spcPct val="0"/>
              </a:spcBef>
              <a:defRPr/>
            </a:pPr>
            <a:r>
              <a:rPr lang="fr-FR" sz="3000" b="1" dirty="0">
                <a:solidFill>
                  <a:schemeClr val="accent6">
                    <a:lumMod val="75000"/>
                  </a:schemeClr>
                </a:solidFill>
                <a:latin typeface="+mj-lt"/>
                <a:ea typeface="+mj-ea"/>
                <a:cs typeface="+mj-cs"/>
              </a:rPr>
              <a:t>Une crèche en partage,</a:t>
            </a:r>
          </a:p>
          <a:p>
            <a:pPr>
              <a:spcBef>
                <a:spcPct val="0"/>
              </a:spcBef>
              <a:defRPr/>
            </a:pPr>
            <a:r>
              <a:rPr lang="fr-FR" sz="3000" b="1" dirty="0">
                <a:solidFill>
                  <a:schemeClr val="accent6">
                    <a:lumMod val="75000"/>
                  </a:schemeClr>
                </a:solidFill>
                <a:latin typeface="+mj-lt"/>
                <a:ea typeface="+mj-ea"/>
                <a:cs typeface="+mj-cs"/>
              </a:rPr>
              <a:t>au bénéficie de tous</a:t>
            </a:r>
          </a:p>
        </p:txBody>
      </p:sp>
      <p:sp>
        <p:nvSpPr>
          <p:cNvPr id="6" name="Larme 5"/>
          <p:cNvSpPr/>
          <p:nvPr/>
        </p:nvSpPr>
        <p:spPr>
          <a:xfrm>
            <a:off x="1557279" y="2589749"/>
            <a:ext cx="1920151" cy="865772"/>
          </a:xfrm>
          <a:prstGeom prst="teardrop">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fr-FR" sz="1700" b="1" dirty="0">
                <a:solidFill>
                  <a:schemeClr val="bg1"/>
                </a:solidFill>
              </a:rPr>
              <a:t>Pour l’entreprise</a:t>
            </a:r>
          </a:p>
        </p:txBody>
      </p:sp>
      <p:sp>
        <p:nvSpPr>
          <p:cNvPr id="8" name="ZoneTexte 7"/>
          <p:cNvSpPr txBox="1"/>
          <p:nvPr/>
        </p:nvSpPr>
        <p:spPr>
          <a:xfrm>
            <a:off x="3409886" y="2510357"/>
            <a:ext cx="6989376" cy="1885646"/>
          </a:xfrm>
          <a:prstGeom prst="rect">
            <a:avLst/>
          </a:prstGeom>
          <a:noFill/>
        </p:spPr>
        <p:txBody>
          <a:bodyPr wrap="square" lIns="99569" tIns="49785" rIns="99569" bIns="49785" rtlCol="0">
            <a:spAutoFit/>
          </a:bodyPr>
          <a:lstStyle/>
          <a:p>
            <a:pPr marL="390670" indent="-290410">
              <a:buFont typeface="Wingdings" pitchFamily="2" charset="2"/>
              <a:buChar char="ð"/>
            </a:pPr>
            <a:r>
              <a:rPr lang="fr-FR" sz="1300" dirty="0"/>
              <a:t>Faciliter les recrutements,  fidéliser le personnel, préserver sa motivation, renforcer son implication.</a:t>
            </a:r>
          </a:p>
          <a:p>
            <a:pPr marL="390670" indent="-290410">
              <a:buFont typeface="Wingdings" pitchFamily="2" charset="2"/>
              <a:buChar char="ð"/>
            </a:pPr>
            <a:r>
              <a:rPr lang="fr-FR" sz="1300" dirty="0"/>
              <a:t>Réduire efficacement les retards et les absences, réduire le turn-over.</a:t>
            </a:r>
          </a:p>
          <a:p>
            <a:pPr marL="390670" indent="-290410">
              <a:buFont typeface="Wingdings" pitchFamily="2" charset="2"/>
              <a:buChar char="ð"/>
            </a:pPr>
            <a:r>
              <a:rPr lang="fr-FR" sz="1300" dirty="0"/>
              <a:t>Faciliter les retours de congés maternités et parentaux.</a:t>
            </a:r>
          </a:p>
          <a:p>
            <a:pPr marL="390670" indent="-290410">
              <a:buFont typeface="Wingdings" pitchFamily="2" charset="2"/>
              <a:buChar char="ð"/>
            </a:pPr>
            <a:r>
              <a:rPr lang="fr-FR" sz="1300" dirty="0"/>
              <a:t>Répondre à une demande forte des collaborateurs. </a:t>
            </a:r>
          </a:p>
          <a:p>
            <a:pPr marL="390670" indent="-290410">
              <a:buFont typeface="Wingdings" pitchFamily="2" charset="2"/>
              <a:buChar char="ð"/>
            </a:pPr>
            <a:r>
              <a:rPr lang="fr-FR" sz="1300" dirty="0"/>
              <a:t>Soutenir la parité homme-femmes.</a:t>
            </a:r>
          </a:p>
          <a:p>
            <a:pPr marL="390670" indent="-290410">
              <a:buFont typeface="Wingdings" pitchFamily="2" charset="2"/>
              <a:buChar char="ð"/>
            </a:pPr>
            <a:r>
              <a:rPr lang="fr-FR" sz="1300" dirty="0"/>
              <a:t>Renforcer sa vocation d’entreprise innovante parce que consciente de sa responsabilité sociale et sociétale.</a:t>
            </a:r>
          </a:p>
          <a:p>
            <a:pPr marL="390670" indent="-290410">
              <a:buFont typeface="Wingdings" pitchFamily="2" charset="2"/>
              <a:buChar char="ð"/>
            </a:pPr>
            <a:r>
              <a:rPr lang="fr-FR" sz="1300" dirty="0"/>
              <a:t>Renforcer son image de marque en participant à une démarche éco-citoyenne innovante. </a:t>
            </a:r>
          </a:p>
        </p:txBody>
      </p:sp>
      <p:sp>
        <p:nvSpPr>
          <p:cNvPr id="11" name="ZoneTexte 10"/>
          <p:cNvSpPr txBox="1"/>
          <p:nvPr/>
        </p:nvSpPr>
        <p:spPr>
          <a:xfrm>
            <a:off x="3409886" y="4733338"/>
            <a:ext cx="6949381" cy="1331649"/>
          </a:xfrm>
          <a:prstGeom prst="rect">
            <a:avLst/>
          </a:prstGeom>
          <a:noFill/>
        </p:spPr>
        <p:txBody>
          <a:bodyPr wrap="square" lIns="99569" tIns="49785" rIns="99569" bIns="49785" rtlCol="0">
            <a:spAutoFit/>
          </a:bodyPr>
          <a:lstStyle/>
          <a:p>
            <a:pPr marL="390670" indent="-290410">
              <a:buFont typeface="Wingdings" pitchFamily="2" charset="2"/>
              <a:buChar char="ð"/>
            </a:pPr>
            <a:r>
              <a:rPr lang="fr-FR" sz="1300" dirty="0"/>
              <a:t>Offre une solution répondant à une préoccupation essentielle d’un parent dans ses efforts pour concilier au mieux activité professionnelle et vie familiale.</a:t>
            </a:r>
          </a:p>
          <a:p>
            <a:pPr marL="390670" indent="-290410">
              <a:buFont typeface="Wingdings" pitchFamily="2" charset="2"/>
              <a:buChar char="ð"/>
            </a:pPr>
            <a:r>
              <a:rPr lang="fr-FR" sz="1300" dirty="0"/>
              <a:t>Facilite la reprise du travail dans de bonnes conditions après un congé maternité ou parental.</a:t>
            </a:r>
          </a:p>
          <a:p>
            <a:pPr marL="390670" indent="-290410">
              <a:buFont typeface="Wingdings" pitchFamily="2" charset="2"/>
              <a:buChar char="ð"/>
            </a:pPr>
            <a:r>
              <a:rPr lang="fr-FR" sz="1300" dirty="0"/>
              <a:t>Parce que serein au travail, offre la possibilité de donner le meilleur de lui-même.</a:t>
            </a:r>
          </a:p>
          <a:p>
            <a:pPr marL="390670" indent="-290410">
              <a:buFont typeface="Wingdings" pitchFamily="2" charset="2"/>
              <a:buChar char="ð"/>
            </a:pPr>
            <a:r>
              <a:rPr lang="fr-FR" sz="1300" dirty="0"/>
              <a:t>Accéder à un mode de garde économique et fiable, de qualité, adapté aux besoins et exigences professionnelles et familiales</a:t>
            </a:r>
            <a:r>
              <a:rPr lang="fr-FR" sz="1500" dirty="0"/>
              <a:t>.</a:t>
            </a:r>
          </a:p>
        </p:txBody>
      </p:sp>
      <p:sp>
        <p:nvSpPr>
          <p:cNvPr id="13" name="Titre 1"/>
          <p:cNvSpPr txBox="1">
            <a:spLocks/>
          </p:cNvSpPr>
          <p:nvPr/>
        </p:nvSpPr>
        <p:spPr>
          <a:xfrm>
            <a:off x="1503734" y="6326213"/>
            <a:ext cx="9022582" cy="630105"/>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Le tout … </a:t>
            </a:r>
            <a:r>
              <a:rPr lang="fr-FR" b="1" dirty="0">
                <a:solidFill>
                  <a:schemeClr val="accent6">
                    <a:lumMod val="75000"/>
                  </a:schemeClr>
                </a:solidFill>
                <a:latin typeface="+mj-lt"/>
                <a:ea typeface="+mj-ea"/>
                <a:cs typeface="+mj-cs"/>
              </a:rPr>
              <a:t>à un coût réduit pour l’entreprise et sans contrainte de gestion </a:t>
            </a:r>
            <a:endParaRPr lang="fr-FR" sz="2600" b="1" dirty="0">
              <a:solidFill>
                <a:schemeClr val="accent6">
                  <a:lumMod val="75000"/>
                </a:schemeClr>
              </a:solidFill>
              <a:latin typeface="+mj-lt"/>
              <a:ea typeface="+mj-ea"/>
              <a:cs typeface="+mj-cs"/>
            </a:endParaRPr>
          </a:p>
        </p:txBody>
      </p:sp>
      <p:cxnSp>
        <p:nvCxnSpPr>
          <p:cNvPr id="16" name="Connecteur droit 15"/>
          <p:cNvCxnSpPr/>
          <p:nvPr/>
        </p:nvCxnSpPr>
        <p:spPr>
          <a:xfrm>
            <a:off x="462557" y="4653945"/>
            <a:ext cx="9852495" cy="0"/>
          </a:xfrm>
          <a:prstGeom prst="line">
            <a:avLst/>
          </a:prstGeom>
          <a:ln>
            <a:solidFill>
              <a:srgbClr val="D42F44"/>
            </a:solidFill>
            <a:prstDash val="sysDash"/>
          </a:ln>
        </p:spPr>
        <p:style>
          <a:lnRef idx="1">
            <a:schemeClr val="accent1"/>
          </a:lnRef>
          <a:fillRef idx="0">
            <a:schemeClr val="accent1"/>
          </a:fillRef>
          <a:effectRef idx="0">
            <a:schemeClr val="accent1"/>
          </a:effectRef>
          <a:fontRef idx="minor">
            <a:schemeClr val="tx1"/>
          </a:fontRef>
        </p:style>
      </p:cxnSp>
      <p:pic>
        <p:nvPicPr>
          <p:cNvPr id="17" name="Image 16" descr="3visuels1.jpg"/>
          <p:cNvPicPr>
            <a:picLocks noChangeAspect="1"/>
          </p:cNvPicPr>
          <p:nvPr/>
        </p:nvPicPr>
        <p:blipFill>
          <a:blip r:embed="rId3" cstate="print"/>
          <a:stretch>
            <a:fillRect/>
          </a:stretch>
        </p:blipFill>
        <p:spPr>
          <a:xfrm>
            <a:off x="294139" y="5050906"/>
            <a:ext cx="760975" cy="692046"/>
          </a:xfrm>
          <a:prstGeom prst="rect">
            <a:avLst/>
          </a:prstGeom>
        </p:spPr>
      </p:pic>
      <p:pic>
        <p:nvPicPr>
          <p:cNvPr id="18" name="Image 17" descr="3visuels2.jpg"/>
          <p:cNvPicPr>
            <a:picLocks noChangeAspect="1"/>
          </p:cNvPicPr>
          <p:nvPr/>
        </p:nvPicPr>
        <p:blipFill>
          <a:blip r:embed="rId4" cstate="print"/>
          <a:stretch>
            <a:fillRect/>
          </a:stretch>
        </p:blipFill>
        <p:spPr>
          <a:xfrm>
            <a:off x="294139" y="6638749"/>
            <a:ext cx="757884" cy="689010"/>
          </a:xfrm>
          <a:prstGeom prst="rect">
            <a:avLst/>
          </a:prstGeom>
        </p:spPr>
      </p:pic>
      <p:pic>
        <p:nvPicPr>
          <p:cNvPr id="19" name="Image 18" descr="3visuels3.jpg"/>
          <p:cNvPicPr>
            <a:picLocks noChangeAspect="1"/>
          </p:cNvPicPr>
          <p:nvPr/>
        </p:nvPicPr>
        <p:blipFill>
          <a:blip r:embed="rId5" cstate="print"/>
          <a:stretch>
            <a:fillRect/>
          </a:stretch>
        </p:blipFill>
        <p:spPr>
          <a:xfrm>
            <a:off x="294139" y="5844828"/>
            <a:ext cx="757884" cy="707975"/>
          </a:xfrm>
          <a:prstGeom prst="rect">
            <a:avLst/>
          </a:prstGeom>
        </p:spPr>
      </p:pic>
      <p:sp>
        <p:nvSpPr>
          <p:cNvPr id="20" name="Rectangle 19"/>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MODE </a:t>
            </a:r>
          </a:p>
          <a:p>
            <a:r>
              <a:rPr lang="fr-FR" b="1" dirty="0">
                <a:solidFill>
                  <a:schemeClr val="bg1"/>
                </a:solidFill>
                <a:ea typeface="+mj-ea"/>
                <a:cs typeface="+mj-cs"/>
              </a:rPr>
              <a:t>INTER-ENTREPRISE               </a:t>
            </a:r>
            <a:endParaRPr lang="fr-FR" sz="1500" b="1" dirty="0">
              <a:solidFill>
                <a:schemeClr val="bg1"/>
              </a:solidFill>
            </a:endParaRPr>
          </a:p>
        </p:txBody>
      </p:sp>
      <p:pic>
        <p:nvPicPr>
          <p:cNvPr id="22" name="Picture 2" descr="C:\Users\JM HERBILLON\Documents\PRIMENFANCE\Com &amp; Com\Eléments graphiques\barre-couleur-horizontale.png"/>
          <p:cNvPicPr>
            <a:picLocks noChangeAspect="1" noChangeArrowheads="1"/>
          </p:cNvPicPr>
          <p:nvPr/>
        </p:nvPicPr>
        <p:blipFill>
          <a:blip r:embed="rId6" cstate="print"/>
          <a:srcRect/>
          <a:stretch>
            <a:fillRect/>
          </a:stretch>
        </p:blipFill>
        <p:spPr bwMode="auto">
          <a:xfrm>
            <a:off x="1220442" y="7035712"/>
            <a:ext cx="9010401" cy="379374"/>
          </a:xfrm>
          <a:prstGeom prst="rect">
            <a:avLst/>
          </a:prstGeom>
          <a:noFill/>
        </p:spPr>
      </p:pic>
      <p:sp>
        <p:nvSpPr>
          <p:cNvPr id="24" name="Larme 23"/>
          <p:cNvSpPr/>
          <p:nvPr/>
        </p:nvSpPr>
        <p:spPr>
          <a:xfrm>
            <a:off x="1557279" y="4812730"/>
            <a:ext cx="1920151" cy="865772"/>
          </a:xfrm>
          <a:prstGeom prst="teardrop">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fr-FR" sz="1700" b="1" dirty="0">
                <a:solidFill>
                  <a:schemeClr val="bg1"/>
                </a:solidFill>
              </a:rPr>
              <a:t>Pour le salarié</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2399372" y="0"/>
            <a:ext cx="9811834" cy="1260211"/>
          </a:xfrm>
          <a:prstGeom prst="rect">
            <a:avLst/>
          </a:prstGeom>
        </p:spPr>
        <p:txBody>
          <a:bodyPr vert="horz" lIns="99569" tIns="49785" rIns="99569" bIns="49785" rtlCol="0" anchor="ctr">
            <a:noAutofit/>
          </a:bodyPr>
          <a:lstStyle/>
          <a:p>
            <a:pPr>
              <a:spcBef>
                <a:spcPct val="0"/>
              </a:spcBef>
              <a:defRPr/>
            </a:pPr>
            <a:endParaRPr lang="fr-FR" sz="2200" b="1" dirty="0">
              <a:solidFill>
                <a:schemeClr val="accent6">
                  <a:lumMod val="75000"/>
                </a:schemeClr>
              </a:solidFill>
              <a:latin typeface="+mj-lt"/>
              <a:ea typeface="+mj-ea"/>
              <a:cs typeface="+mj-cs"/>
            </a:endParaRPr>
          </a:p>
        </p:txBody>
      </p:sp>
      <p:sp>
        <p:nvSpPr>
          <p:cNvPr id="7" name="Espace réservé du contenu 2"/>
          <p:cNvSpPr>
            <a:spLocks noGrp="1"/>
          </p:cNvSpPr>
          <p:nvPr>
            <p:ph idx="1"/>
          </p:nvPr>
        </p:nvSpPr>
        <p:spPr>
          <a:xfrm>
            <a:off x="1641489" y="2510357"/>
            <a:ext cx="8521363" cy="3810824"/>
          </a:xfrm>
          <a:ln>
            <a:solidFill>
              <a:schemeClr val="accent4">
                <a:lumMod val="50000"/>
              </a:schemeClr>
            </a:solidFill>
          </a:ln>
        </p:spPr>
        <p:txBody>
          <a:bodyPr>
            <a:noAutofit/>
          </a:bodyPr>
          <a:lstStyle/>
          <a:p>
            <a:pPr marL="0" indent="17286">
              <a:buNone/>
            </a:pPr>
            <a:endParaRPr lang="fr-FR" sz="900" b="1" dirty="0"/>
          </a:p>
          <a:p>
            <a:pPr indent="-273123">
              <a:buFont typeface="Wingdings" pitchFamily="2" charset="2"/>
              <a:buChar char="ð"/>
            </a:pPr>
            <a:r>
              <a:rPr lang="fr-FR" sz="1500" dirty="0"/>
              <a:t>La réservation de berceau est adaptée aux besoins réels et à l’horaire de l’entreprise. </a:t>
            </a:r>
          </a:p>
          <a:p>
            <a:pPr indent="-273123">
              <a:buFont typeface="Wingdings" pitchFamily="2" charset="2"/>
              <a:buChar char="ð"/>
            </a:pPr>
            <a:r>
              <a:rPr lang="fr-FR" sz="1500" dirty="0"/>
              <a:t>L’entreprise choisit librement la durée de son engagement.</a:t>
            </a:r>
          </a:p>
          <a:p>
            <a:pPr indent="-273123">
              <a:buFont typeface="Wingdings" pitchFamily="2" charset="2"/>
              <a:buChar char="ð"/>
            </a:pPr>
            <a:r>
              <a:rPr lang="fr-FR" sz="1500" dirty="0"/>
              <a:t>L’entreprise maitrise son budget et sa participation grâce à un partenariat sécurisé : nous formalisons les engagements dans la « </a:t>
            </a:r>
            <a:r>
              <a:rPr lang="fr-FR" sz="1500" i="1" dirty="0"/>
              <a:t>convention de réservation de berceaux</a:t>
            </a:r>
            <a:r>
              <a:rPr lang="fr-FR" sz="1500" dirty="0"/>
              <a:t> ».</a:t>
            </a:r>
          </a:p>
          <a:p>
            <a:pPr indent="-273123">
              <a:buFont typeface="Wingdings" pitchFamily="2" charset="2"/>
              <a:buChar char="ð"/>
            </a:pPr>
            <a:r>
              <a:rPr lang="fr-FR" sz="1500" dirty="0"/>
              <a:t>L’entreprise dispose d’un interlocuteur unique, à l’écoute de ses besoins et de ses attentes.</a:t>
            </a:r>
          </a:p>
          <a:p>
            <a:pPr indent="-273123">
              <a:buFont typeface="Wingdings" pitchFamily="2" charset="2"/>
              <a:buChar char="ð"/>
            </a:pPr>
            <a:r>
              <a:rPr lang="fr-FR" sz="1500" dirty="0"/>
              <a:t>L’entreprise bénéficie de notre soutien administratif : nous soulageons la gestion en prenant en charge l’ensemble des formalités de gestion et le montage des dossiers de subvention. </a:t>
            </a:r>
          </a:p>
          <a:p>
            <a:pPr indent="-273123">
              <a:buFont typeface="Wingdings" pitchFamily="2" charset="2"/>
              <a:buChar char="ð"/>
            </a:pPr>
            <a:r>
              <a:rPr lang="fr-FR" sz="1500" dirty="0"/>
              <a:t>L’entreprise bénéficie de notre expertise : nous nous engageons à répondre clairement et simplement à toutes les questions administratives, comptables, fiscales qui se posent. </a:t>
            </a:r>
          </a:p>
          <a:p>
            <a:pPr indent="-273123">
              <a:buFont typeface="Wingdings" pitchFamily="2" charset="2"/>
              <a:buChar char="ð"/>
            </a:pPr>
            <a:r>
              <a:rPr lang="fr-FR" sz="1500" dirty="0"/>
              <a:t>Nous nous engageons à être à la plus grande écoute des salariés, et de répondre au mieux à leurs besoins et à leurs attentes. </a:t>
            </a:r>
          </a:p>
          <a:p>
            <a:pPr>
              <a:buNone/>
            </a:pPr>
            <a:r>
              <a:rPr lang="fr-FR" sz="1300" dirty="0"/>
              <a:t>   </a:t>
            </a:r>
          </a:p>
          <a:p>
            <a:pPr>
              <a:buNone/>
            </a:pPr>
            <a:r>
              <a:rPr lang="fr-FR" sz="1300" dirty="0"/>
              <a:t> </a:t>
            </a:r>
          </a:p>
          <a:p>
            <a:pPr>
              <a:buNone/>
            </a:pPr>
            <a:r>
              <a:rPr lang="fr-FR" sz="1300" dirty="0"/>
              <a:t> </a:t>
            </a:r>
          </a:p>
          <a:p>
            <a:pPr>
              <a:buNone/>
            </a:pPr>
            <a:r>
              <a:rPr lang="fr-FR" sz="1300" i="1" dirty="0"/>
              <a:t> </a:t>
            </a:r>
            <a:endParaRPr lang="fr-FR" sz="1300" dirty="0"/>
          </a:p>
        </p:txBody>
      </p:sp>
      <p:pic>
        <p:nvPicPr>
          <p:cNvPr id="9" name="Image 8" descr="3visuels1.jpg"/>
          <p:cNvPicPr>
            <a:picLocks noChangeAspect="1"/>
          </p:cNvPicPr>
          <p:nvPr/>
        </p:nvPicPr>
        <p:blipFill>
          <a:blip r:embed="rId2" cstate="print"/>
          <a:stretch>
            <a:fillRect/>
          </a:stretch>
        </p:blipFill>
        <p:spPr>
          <a:xfrm>
            <a:off x="294139" y="5050906"/>
            <a:ext cx="760975" cy="692046"/>
          </a:xfrm>
          <a:prstGeom prst="rect">
            <a:avLst/>
          </a:prstGeom>
        </p:spPr>
      </p:pic>
      <p:pic>
        <p:nvPicPr>
          <p:cNvPr id="10" name="Image 9" descr="3visuels2.jpg"/>
          <p:cNvPicPr>
            <a:picLocks noChangeAspect="1"/>
          </p:cNvPicPr>
          <p:nvPr/>
        </p:nvPicPr>
        <p:blipFill>
          <a:blip r:embed="rId3" cstate="print"/>
          <a:stretch>
            <a:fillRect/>
          </a:stretch>
        </p:blipFill>
        <p:spPr>
          <a:xfrm>
            <a:off x="294139" y="6638749"/>
            <a:ext cx="757884" cy="689010"/>
          </a:xfrm>
          <a:prstGeom prst="rect">
            <a:avLst/>
          </a:prstGeom>
        </p:spPr>
      </p:pic>
      <p:pic>
        <p:nvPicPr>
          <p:cNvPr id="11" name="Image 10" descr="3visuels3.jpg"/>
          <p:cNvPicPr>
            <a:picLocks noChangeAspect="1"/>
          </p:cNvPicPr>
          <p:nvPr/>
        </p:nvPicPr>
        <p:blipFill>
          <a:blip r:embed="rId4" cstate="print"/>
          <a:stretch>
            <a:fillRect/>
          </a:stretch>
        </p:blipFill>
        <p:spPr>
          <a:xfrm>
            <a:off x="294139" y="5844828"/>
            <a:ext cx="757884" cy="707975"/>
          </a:xfrm>
          <a:prstGeom prst="rect">
            <a:avLst/>
          </a:prstGeom>
        </p:spPr>
      </p:pic>
      <p:sp>
        <p:nvSpPr>
          <p:cNvPr id="12" name="Rectangle 11"/>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MODE </a:t>
            </a:r>
          </a:p>
          <a:p>
            <a:r>
              <a:rPr lang="fr-FR" b="1" dirty="0">
                <a:solidFill>
                  <a:schemeClr val="bg1"/>
                </a:solidFill>
                <a:ea typeface="+mj-ea"/>
                <a:cs typeface="+mj-cs"/>
              </a:rPr>
              <a:t>INTER-ENTREPRISE               </a:t>
            </a:r>
            <a:endParaRPr lang="fr-FR" sz="1500" b="1" dirty="0">
              <a:solidFill>
                <a:schemeClr val="bg1"/>
              </a:solidFill>
            </a:endParaRPr>
          </a:p>
        </p:txBody>
      </p:sp>
      <p:pic>
        <p:nvPicPr>
          <p:cNvPr id="13" name="Picture 5" descr="C:\Users\JM HERBILLON\Documents\PRIMENFANCE\Com &amp; Com\Eléments graphiques\LOGO-petits-pois.jpg"/>
          <p:cNvPicPr>
            <a:picLocks noChangeAspect="1" noChangeArrowheads="1"/>
          </p:cNvPicPr>
          <p:nvPr/>
        </p:nvPicPr>
        <p:blipFill>
          <a:blip r:embed="rId5" cstate="print"/>
          <a:srcRect/>
          <a:stretch>
            <a:fillRect/>
          </a:stretch>
        </p:blipFill>
        <p:spPr bwMode="auto">
          <a:xfrm>
            <a:off x="7788772" y="753866"/>
            <a:ext cx="2718719" cy="962570"/>
          </a:xfrm>
          <a:prstGeom prst="rect">
            <a:avLst/>
          </a:prstGeom>
          <a:noFill/>
        </p:spPr>
      </p:pic>
      <p:pic>
        <p:nvPicPr>
          <p:cNvPr id="14" name="Picture 2" descr="C:\Users\JM HERBILLON\Documents\PRIMENFANCE\Com &amp; Com\Eléments graphiques\barre-couleur-horizontale.png"/>
          <p:cNvPicPr>
            <a:picLocks noChangeAspect="1" noChangeArrowheads="1"/>
          </p:cNvPicPr>
          <p:nvPr/>
        </p:nvPicPr>
        <p:blipFill>
          <a:blip r:embed="rId6" cstate="print"/>
          <a:srcRect/>
          <a:stretch>
            <a:fillRect/>
          </a:stretch>
        </p:blipFill>
        <p:spPr bwMode="auto">
          <a:xfrm>
            <a:off x="1220442" y="7035712"/>
            <a:ext cx="9010401" cy="379374"/>
          </a:xfrm>
          <a:prstGeom prst="rect">
            <a:avLst/>
          </a:prstGeom>
          <a:noFill/>
        </p:spPr>
      </p:pic>
      <p:sp>
        <p:nvSpPr>
          <p:cNvPr id="15" name="Titre 1"/>
          <p:cNvSpPr>
            <a:spLocks noGrp="1"/>
          </p:cNvSpPr>
          <p:nvPr>
            <p:ph type="title"/>
          </p:nvPr>
        </p:nvSpPr>
        <p:spPr>
          <a:xfrm>
            <a:off x="250591" y="1240082"/>
            <a:ext cx="9022619" cy="1260211"/>
          </a:xfrm>
        </p:spPr>
        <p:txBody>
          <a:bodyPr>
            <a:noAutofit/>
          </a:bodyPr>
          <a:lstStyle/>
          <a:p>
            <a:pPr algn="l"/>
            <a:r>
              <a:rPr lang="fr-FR" sz="2600" b="1" dirty="0"/>
              <a:t>Une formule souple, une participation maitrisée pour l’entreprise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ZoneTexte 69"/>
          <p:cNvSpPr txBox="1"/>
          <p:nvPr/>
        </p:nvSpPr>
        <p:spPr>
          <a:xfrm>
            <a:off x="1837904" y="3960784"/>
            <a:ext cx="2339198" cy="712610"/>
          </a:xfrm>
          <a:prstGeom prst="rect">
            <a:avLst/>
          </a:prstGeom>
          <a:solidFill>
            <a:schemeClr val="bg1"/>
          </a:solidFill>
        </p:spPr>
        <p:txBody>
          <a:bodyPr wrap="square" lIns="99569" tIns="49785" rIns="99569" bIns="49785" rtlCol="0">
            <a:spAutoFit/>
          </a:bodyPr>
          <a:lstStyle/>
          <a:p>
            <a:r>
              <a:rPr lang="fr-FR" sz="1000" dirty="0"/>
              <a:t>Propose un accueil régulier ou occasionnel aux salariés</a:t>
            </a:r>
          </a:p>
          <a:p>
            <a:r>
              <a:rPr lang="fr-FR" sz="1000" dirty="0"/>
              <a:t>Assure le soutien administratif (montage du dossier, demande de subventions)</a:t>
            </a:r>
          </a:p>
        </p:txBody>
      </p:sp>
      <p:sp>
        <p:nvSpPr>
          <p:cNvPr id="74" name="ZoneTexte 73"/>
          <p:cNvSpPr txBox="1"/>
          <p:nvPr/>
        </p:nvSpPr>
        <p:spPr>
          <a:xfrm>
            <a:off x="1809907" y="6170399"/>
            <a:ext cx="2778909" cy="869984"/>
          </a:xfrm>
          <a:prstGeom prst="rect">
            <a:avLst/>
          </a:prstGeom>
          <a:solidFill>
            <a:schemeClr val="bg1"/>
          </a:solidFill>
        </p:spPr>
        <p:txBody>
          <a:bodyPr wrap="square" lIns="99569" tIns="49785" rIns="99569" bIns="49785" rtlCol="0">
            <a:spAutoFit/>
          </a:bodyPr>
          <a:lstStyle/>
          <a:p>
            <a:pPr algn="ctr"/>
            <a:r>
              <a:rPr lang="fr-FR" sz="1000" dirty="0"/>
              <a:t>Verse le subvention </a:t>
            </a:r>
          </a:p>
          <a:p>
            <a:pPr algn="ctr"/>
            <a:r>
              <a:rPr lang="fr-FR" sz="1000" dirty="0"/>
              <a:t>Contrat Enfance jeunesse : + / - 4.200 € par an et par berceau </a:t>
            </a:r>
          </a:p>
          <a:p>
            <a:pPr algn="ctr"/>
            <a:r>
              <a:rPr lang="fr-FR" sz="1000" dirty="0"/>
              <a:t>(crèche = mandataire de l’entreprise)  </a:t>
            </a:r>
          </a:p>
          <a:p>
            <a:pPr algn="ctr"/>
            <a:endParaRPr lang="fr-FR" sz="1000" dirty="0"/>
          </a:p>
        </p:txBody>
      </p:sp>
      <p:cxnSp>
        <p:nvCxnSpPr>
          <p:cNvPr id="47" name="Connecteur droit avec flèche 46"/>
          <p:cNvCxnSpPr/>
          <p:nvPr/>
        </p:nvCxnSpPr>
        <p:spPr>
          <a:xfrm>
            <a:off x="378349" y="6876926"/>
            <a:ext cx="4884143" cy="1751"/>
          </a:xfrm>
          <a:prstGeom prst="straightConnector1">
            <a:avLst/>
          </a:prstGeom>
          <a:ln w="19050">
            <a:solidFill>
              <a:schemeClr val="accent4">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Picture 2" descr="\\SERVEUR\ressources_humaines\logo\CAT\Sans titre.jpg"/>
          <p:cNvPicPr>
            <a:picLocks noChangeAspect="1" noChangeArrowheads="1"/>
          </p:cNvPicPr>
          <p:nvPr/>
        </p:nvPicPr>
        <p:blipFill>
          <a:blip r:embed="rId2" cstate="print"/>
          <a:srcRect/>
          <a:stretch>
            <a:fillRect/>
          </a:stretch>
        </p:blipFill>
        <p:spPr bwMode="auto">
          <a:xfrm>
            <a:off x="9607382" y="3330674"/>
            <a:ext cx="501257" cy="435876"/>
          </a:xfrm>
          <a:prstGeom prst="rect">
            <a:avLst/>
          </a:prstGeom>
          <a:noFill/>
        </p:spPr>
      </p:pic>
      <p:pic>
        <p:nvPicPr>
          <p:cNvPr id="8" name="Picture 3" descr="\\SERVEUR\ressources_humaines\logo\CAT\Crèche logo.jpg"/>
          <p:cNvPicPr>
            <a:picLocks noChangeAspect="1" noChangeArrowheads="1"/>
          </p:cNvPicPr>
          <p:nvPr/>
        </p:nvPicPr>
        <p:blipFill>
          <a:blip r:embed="rId3" cstate="print"/>
          <a:srcRect/>
          <a:stretch>
            <a:fillRect/>
          </a:stretch>
        </p:blipFill>
        <p:spPr bwMode="auto">
          <a:xfrm>
            <a:off x="9273211" y="3882020"/>
            <a:ext cx="1253142" cy="237122"/>
          </a:xfrm>
          <a:prstGeom prst="rect">
            <a:avLst/>
          </a:prstGeom>
          <a:noFill/>
        </p:spPr>
      </p:pic>
      <p:pic>
        <p:nvPicPr>
          <p:cNvPr id="8196" name="Picture 4" descr="http://t2.gstatic.com/images?q=tbn:ANd9GcSiL8u8U5_QmAn9IZEKVVkqUSU210AOHKasSX8vllVGKFWoRq6iU1lrh0g">
            <a:hlinkClick r:id="rId4"/>
          </p:cNvPr>
          <p:cNvPicPr>
            <a:picLocks noChangeAspect="1" noChangeArrowheads="1"/>
          </p:cNvPicPr>
          <p:nvPr/>
        </p:nvPicPr>
        <p:blipFill>
          <a:blip r:embed="rId5" cstate="print"/>
          <a:srcRect/>
          <a:stretch>
            <a:fillRect/>
          </a:stretch>
        </p:blipFill>
        <p:spPr bwMode="auto">
          <a:xfrm>
            <a:off x="4427729" y="180126"/>
            <a:ext cx="1336673" cy="890548"/>
          </a:xfrm>
          <a:prstGeom prst="rect">
            <a:avLst/>
          </a:prstGeom>
          <a:noFill/>
        </p:spPr>
      </p:pic>
      <p:pic>
        <p:nvPicPr>
          <p:cNvPr id="8205" name="Picture 13" descr="http://t1.gstatic.com/images?q=tbn:ANd9GcRmaf388VoNTDUd87naeZcDnYHc6xs6fA8djcB-zj1mEulOOqCdekA7TVim">
            <a:hlinkClick r:id="rId6"/>
          </p:cNvPr>
          <p:cNvPicPr>
            <a:picLocks noChangeAspect="1" noChangeArrowheads="1"/>
          </p:cNvPicPr>
          <p:nvPr/>
        </p:nvPicPr>
        <p:blipFill>
          <a:blip r:embed="rId7" cstate="print"/>
          <a:srcRect/>
          <a:stretch>
            <a:fillRect/>
          </a:stretch>
        </p:blipFill>
        <p:spPr bwMode="auto">
          <a:xfrm>
            <a:off x="187703" y="3201010"/>
            <a:ext cx="1316030" cy="681011"/>
          </a:xfrm>
          <a:prstGeom prst="rect">
            <a:avLst/>
          </a:prstGeom>
          <a:noFill/>
        </p:spPr>
      </p:pic>
      <p:pic>
        <p:nvPicPr>
          <p:cNvPr id="8217" name="Picture 25" descr="http://t1.gstatic.com/images?q=tbn:ANd9GcS94cVP8aUoVKoc33wr56uvI6yign2QEHqL1zReJsBfbZdk20_TnxAf9KQ0">
            <a:hlinkClick r:id="rId8"/>
          </p:cNvPr>
          <p:cNvPicPr>
            <a:picLocks noChangeAspect="1" noChangeArrowheads="1"/>
          </p:cNvPicPr>
          <p:nvPr/>
        </p:nvPicPr>
        <p:blipFill>
          <a:blip r:embed="rId9" cstate="print"/>
          <a:srcRect/>
          <a:stretch>
            <a:fillRect/>
          </a:stretch>
        </p:blipFill>
        <p:spPr bwMode="auto">
          <a:xfrm>
            <a:off x="444728" y="5851112"/>
            <a:ext cx="944132" cy="551346"/>
          </a:xfrm>
          <a:prstGeom prst="rect">
            <a:avLst/>
          </a:prstGeom>
          <a:noFill/>
        </p:spPr>
      </p:pic>
      <p:pic>
        <p:nvPicPr>
          <p:cNvPr id="8220" name="Picture 28" descr="C:\Users\JM HERBILLON\Documents\PRIMENFANCE\Com &amp; Com\Eléments graphiques\LOGO-texte - Copie.tif"/>
          <p:cNvPicPr>
            <a:picLocks noChangeAspect="1" noChangeArrowheads="1"/>
          </p:cNvPicPr>
          <p:nvPr/>
        </p:nvPicPr>
        <p:blipFill>
          <a:blip r:embed="rId10" cstate="print"/>
          <a:srcRect/>
          <a:stretch>
            <a:fillRect/>
          </a:stretch>
        </p:blipFill>
        <p:spPr bwMode="auto">
          <a:xfrm>
            <a:off x="4006114" y="3279772"/>
            <a:ext cx="2379797" cy="630110"/>
          </a:xfrm>
          <a:prstGeom prst="rect">
            <a:avLst/>
          </a:prstGeom>
          <a:noFill/>
        </p:spPr>
      </p:pic>
      <p:sp>
        <p:nvSpPr>
          <p:cNvPr id="24" name="Ellipse 23"/>
          <p:cNvSpPr/>
          <p:nvPr/>
        </p:nvSpPr>
        <p:spPr>
          <a:xfrm>
            <a:off x="3759388" y="2964717"/>
            <a:ext cx="2923997" cy="1417747"/>
          </a:xfrm>
          <a:prstGeom prst="ellipse">
            <a:avLst/>
          </a:prstGeom>
          <a:noFill/>
          <a:ln>
            <a:solidFill>
              <a:srgbClr val="B82A7B"/>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fr-FR"/>
          </a:p>
        </p:txBody>
      </p:sp>
      <p:cxnSp>
        <p:nvCxnSpPr>
          <p:cNvPr id="26" name="Connecteur droit avec flèche 25"/>
          <p:cNvCxnSpPr/>
          <p:nvPr/>
        </p:nvCxnSpPr>
        <p:spPr>
          <a:xfrm>
            <a:off x="6850470" y="3291407"/>
            <a:ext cx="2339198" cy="1751"/>
          </a:xfrm>
          <a:prstGeom prst="straightConnector1">
            <a:avLst/>
          </a:prstGeom>
          <a:ln w="1905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7184642" y="3043481"/>
            <a:ext cx="1453029" cy="254431"/>
          </a:xfrm>
          <a:prstGeom prst="rect">
            <a:avLst/>
          </a:prstGeom>
          <a:noFill/>
        </p:spPr>
        <p:txBody>
          <a:bodyPr wrap="none" lIns="99569" tIns="49785" rIns="99569" bIns="49785" rtlCol="0">
            <a:spAutoFit/>
          </a:bodyPr>
          <a:lstStyle/>
          <a:p>
            <a:r>
              <a:rPr lang="fr-FR" sz="1000" dirty="0"/>
              <a:t>Paie des frais de gestion</a:t>
            </a:r>
          </a:p>
        </p:txBody>
      </p:sp>
      <p:sp>
        <p:nvSpPr>
          <p:cNvPr id="29" name="Rectangle à coins arrondis 28"/>
          <p:cNvSpPr/>
          <p:nvPr/>
        </p:nvSpPr>
        <p:spPr>
          <a:xfrm>
            <a:off x="7101098" y="3442126"/>
            <a:ext cx="1921484" cy="236291"/>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fr-FR" sz="900" b="1" dirty="0"/>
              <a:t>Contrat de prestation de services</a:t>
            </a:r>
          </a:p>
        </p:txBody>
      </p:sp>
      <p:cxnSp>
        <p:nvCxnSpPr>
          <p:cNvPr id="33" name="Connecteur droit avec flèche 32"/>
          <p:cNvCxnSpPr/>
          <p:nvPr/>
        </p:nvCxnSpPr>
        <p:spPr>
          <a:xfrm>
            <a:off x="6850470" y="3834193"/>
            <a:ext cx="2339198" cy="1751"/>
          </a:xfrm>
          <a:prstGeom prst="straightConnector1">
            <a:avLst/>
          </a:prstGeom>
          <a:ln w="19050">
            <a:solidFill>
              <a:schemeClr val="tx2">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7017558" y="3822559"/>
            <a:ext cx="2172111" cy="559907"/>
          </a:xfrm>
          <a:prstGeom prst="rect">
            <a:avLst/>
          </a:prstGeom>
          <a:noFill/>
        </p:spPr>
        <p:txBody>
          <a:bodyPr wrap="square" lIns="99569" tIns="49785" rIns="99569" bIns="49785" rtlCol="0">
            <a:spAutoFit/>
          </a:bodyPr>
          <a:lstStyle/>
          <a:p>
            <a:r>
              <a:rPr lang="fr-FR" sz="1000" dirty="0"/>
              <a:t>Assure les fonctions supports : inscriptions, gestion,  RH, informatique, </a:t>
            </a:r>
            <a:r>
              <a:rPr lang="fr-FR" sz="1000" dirty="0" err="1"/>
              <a:t>etc</a:t>
            </a:r>
            <a:r>
              <a:rPr lang="fr-FR" sz="1000" dirty="0"/>
              <a:t> …</a:t>
            </a:r>
          </a:p>
        </p:txBody>
      </p:sp>
      <p:cxnSp>
        <p:nvCxnSpPr>
          <p:cNvPr id="38" name="Connecteur droit avec flèche 37"/>
          <p:cNvCxnSpPr/>
          <p:nvPr/>
        </p:nvCxnSpPr>
        <p:spPr>
          <a:xfrm rot="5400000" flipH="1" flipV="1">
            <a:off x="4136570" y="2070401"/>
            <a:ext cx="1417747" cy="1857"/>
          </a:xfrm>
          <a:prstGeom prst="straightConnector1">
            <a:avLst/>
          </a:prstGeom>
          <a:ln w="1905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rot="5400000">
            <a:off x="4469840" y="2070428"/>
            <a:ext cx="1418622" cy="928"/>
          </a:xfrm>
          <a:prstGeom prst="straightConnector1">
            <a:avLst/>
          </a:prstGeom>
          <a:ln w="1905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3504441" y="1314259"/>
            <a:ext cx="1257461" cy="408319"/>
          </a:xfrm>
          <a:prstGeom prst="rect">
            <a:avLst/>
          </a:prstGeom>
          <a:noFill/>
        </p:spPr>
        <p:txBody>
          <a:bodyPr wrap="none" lIns="99569" tIns="49785" rIns="99569" bIns="49785" rtlCol="0">
            <a:spAutoFit/>
          </a:bodyPr>
          <a:lstStyle/>
          <a:p>
            <a:pPr algn="r"/>
            <a:r>
              <a:rPr lang="fr-FR" sz="1000" dirty="0"/>
              <a:t>Accueille les enfants</a:t>
            </a:r>
          </a:p>
          <a:p>
            <a:pPr algn="r"/>
            <a:r>
              <a:rPr lang="fr-FR" sz="1000" dirty="0"/>
              <a:t>Facture les familles</a:t>
            </a:r>
          </a:p>
        </p:txBody>
      </p:sp>
      <p:sp>
        <p:nvSpPr>
          <p:cNvPr id="49" name="Rectangle à coins arrondis 48"/>
          <p:cNvSpPr/>
          <p:nvPr/>
        </p:nvSpPr>
        <p:spPr>
          <a:xfrm>
            <a:off x="4427729" y="1755399"/>
            <a:ext cx="1253142" cy="315055"/>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fr-FR" sz="900" b="1" dirty="0"/>
              <a:t>Contrat d’accueil personnalisé</a:t>
            </a:r>
          </a:p>
        </p:txBody>
      </p:sp>
      <p:sp>
        <p:nvSpPr>
          <p:cNvPr id="53" name="ZoneTexte 52"/>
          <p:cNvSpPr txBox="1"/>
          <p:nvPr/>
        </p:nvSpPr>
        <p:spPr>
          <a:xfrm>
            <a:off x="5179614" y="2140657"/>
            <a:ext cx="3759425" cy="559907"/>
          </a:xfrm>
          <a:prstGeom prst="rect">
            <a:avLst/>
          </a:prstGeom>
          <a:noFill/>
        </p:spPr>
        <p:txBody>
          <a:bodyPr wrap="square" lIns="99569" tIns="49785" rIns="99569" bIns="49785" rtlCol="0">
            <a:spAutoFit/>
          </a:bodyPr>
          <a:lstStyle/>
          <a:p>
            <a:r>
              <a:rPr lang="fr-FR" sz="1000" dirty="0"/>
              <a:t>Paie le même prix que dans une crèche municipale, soit environ 25 % du coût de fonctionnement du berceau</a:t>
            </a:r>
          </a:p>
          <a:p>
            <a:r>
              <a:rPr lang="fr-FR" sz="1000" dirty="0"/>
              <a:t>Est membre de droit de l’Association </a:t>
            </a:r>
            <a:r>
              <a:rPr lang="fr-FR" sz="1000" dirty="0" err="1"/>
              <a:t>Prim’Enfance</a:t>
            </a:r>
            <a:endParaRPr lang="fr-FR" sz="1000" dirty="0"/>
          </a:p>
        </p:txBody>
      </p:sp>
      <p:sp>
        <p:nvSpPr>
          <p:cNvPr id="56" name="ZoneTexte 55"/>
          <p:cNvSpPr txBox="1"/>
          <p:nvPr/>
        </p:nvSpPr>
        <p:spPr>
          <a:xfrm>
            <a:off x="4585237" y="1056178"/>
            <a:ext cx="780005" cy="305404"/>
          </a:xfrm>
          <a:prstGeom prst="rect">
            <a:avLst/>
          </a:prstGeom>
          <a:noFill/>
        </p:spPr>
        <p:txBody>
          <a:bodyPr wrap="none" lIns="99569" tIns="49785" rIns="99569" bIns="49785" rtlCol="0">
            <a:spAutoFit/>
          </a:bodyPr>
          <a:lstStyle/>
          <a:p>
            <a:r>
              <a:rPr lang="fr-FR" sz="1300" b="1" dirty="0"/>
              <a:t>FAMILLE</a:t>
            </a:r>
          </a:p>
        </p:txBody>
      </p:sp>
      <p:sp>
        <p:nvSpPr>
          <p:cNvPr id="60" name="ZoneTexte 59"/>
          <p:cNvSpPr txBox="1"/>
          <p:nvPr/>
        </p:nvSpPr>
        <p:spPr>
          <a:xfrm>
            <a:off x="250592" y="3960785"/>
            <a:ext cx="1033407" cy="305404"/>
          </a:xfrm>
          <a:prstGeom prst="rect">
            <a:avLst/>
          </a:prstGeom>
          <a:noFill/>
        </p:spPr>
        <p:txBody>
          <a:bodyPr wrap="none" lIns="99569" tIns="49785" rIns="99569" bIns="49785" rtlCol="0">
            <a:spAutoFit/>
          </a:bodyPr>
          <a:lstStyle/>
          <a:p>
            <a:r>
              <a:rPr lang="fr-FR" sz="1300" b="1" dirty="0"/>
              <a:t>ENTREPRISE</a:t>
            </a:r>
          </a:p>
        </p:txBody>
      </p:sp>
      <p:sp>
        <p:nvSpPr>
          <p:cNvPr id="61" name="Rectangle à coins arrondis 60"/>
          <p:cNvSpPr/>
          <p:nvPr/>
        </p:nvSpPr>
        <p:spPr>
          <a:xfrm>
            <a:off x="1921446" y="3409437"/>
            <a:ext cx="1587312" cy="315055"/>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fr-FR" sz="900" b="1" dirty="0"/>
              <a:t>Contrat de réservation</a:t>
            </a:r>
          </a:p>
          <a:p>
            <a:pPr algn="ctr"/>
            <a:r>
              <a:rPr lang="fr-FR" sz="900" b="1" dirty="0"/>
              <a:t>de berceau</a:t>
            </a:r>
          </a:p>
        </p:txBody>
      </p:sp>
      <p:cxnSp>
        <p:nvCxnSpPr>
          <p:cNvPr id="62" name="Connecteur droit avec flèche 61"/>
          <p:cNvCxnSpPr/>
          <p:nvPr/>
        </p:nvCxnSpPr>
        <p:spPr>
          <a:xfrm>
            <a:off x="1754361" y="3251910"/>
            <a:ext cx="2005027" cy="1751"/>
          </a:xfrm>
          <a:prstGeom prst="straightConnector1">
            <a:avLst/>
          </a:prstGeom>
          <a:ln w="1905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a:off x="1754361" y="3882019"/>
            <a:ext cx="1837941" cy="1751"/>
          </a:xfrm>
          <a:prstGeom prst="straightConnector1">
            <a:avLst/>
          </a:prstGeom>
          <a:ln w="19050">
            <a:solidFill>
              <a:schemeClr val="accent4">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ZoneTexte 68"/>
          <p:cNvSpPr txBox="1"/>
          <p:nvPr/>
        </p:nvSpPr>
        <p:spPr>
          <a:xfrm>
            <a:off x="1837904" y="2810770"/>
            <a:ext cx="1921484" cy="407206"/>
          </a:xfrm>
          <a:prstGeom prst="rect">
            <a:avLst/>
          </a:prstGeom>
          <a:noFill/>
        </p:spPr>
        <p:txBody>
          <a:bodyPr wrap="square" lIns="99569" tIns="49785" rIns="99569" bIns="49785" rtlCol="0">
            <a:spAutoFit/>
          </a:bodyPr>
          <a:lstStyle/>
          <a:p>
            <a:r>
              <a:rPr lang="fr-FR" sz="1000" dirty="0"/>
              <a:t>Paie environ 50 % du coût de fonctionnement</a:t>
            </a:r>
          </a:p>
        </p:txBody>
      </p:sp>
      <p:sp>
        <p:nvSpPr>
          <p:cNvPr id="72" name="ZoneTexte 71"/>
          <p:cNvSpPr txBox="1"/>
          <p:nvPr/>
        </p:nvSpPr>
        <p:spPr>
          <a:xfrm>
            <a:off x="5263158" y="4590893"/>
            <a:ext cx="4122028" cy="408319"/>
          </a:xfrm>
          <a:prstGeom prst="rect">
            <a:avLst/>
          </a:prstGeom>
          <a:noFill/>
        </p:spPr>
        <p:txBody>
          <a:bodyPr wrap="none" lIns="99569" tIns="49785" rIns="99569" bIns="49785" rtlCol="0">
            <a:spAutoFit/>
          </a:bodyPr>
          <a:lstStyle/>
          <a:p>
            <a:r>
              <a:rPr lang="fr-FR" sz="1000" dirty="0"/>
              <a:t>Subventionne la crèche</a:t>
            </a:r>
          </a:p>
          <a:p>
            <a:r>
              <a:rPr lang="fr-FR" sz="1000" dirty="0"/>
              <a:t>Complète la part des parents, soit environ 25 % du coût de fonctionnement</a:t>
            </a:r>
          </a:p>
        </p:txBody>
      </p:sp>
      <p:cxnSp>
        <p:nvCxnSpPr>
          <p:cNvPr id="73" name="Connecteur droit avec flèche 72"/>
          <p:cNvCxnSpPr/>
          <p:nvPr/>
        </p:nvCxnSpPr>
        <p:spPr>
          <a:xfrm rot="5400000" flipH="1" flipV="1">
            <a:off x="4633976" y="5141310"/>
            <a:ext cx="1260219" cy="1857"/>
          </a:xfrm>
          <a:prstGeom prst="straightConnector1">
            <a:avLst/>
          </a:prstGeom>
          <a:ln w="1905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rot="5400000">
            <a:off x="4299341" y="5141775"/>
            <a:ext cx="1260219" cy="928"/>
          </a:xfrm>
          <a:prstGeom prst="straightConnector1">
            <a:avLst/>
          </a:prstGeom>
          <a:ln w="1905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Rectangle à coins arrondis 75"/>
          <p:cNvSpPr/>
          <p:nvPr/>
        </p:nvSpPr>
        <p:spPr>
          <a:xfrm>
            <a:off x="4511272" y="4984711"/>
            <a:ext cx="1253142" cy="315055"/>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fr-FR" sz="900" b="1" dirty="0"/>
              <a:t>Contrat enfance jeunesse</a:t>
            </a:r>
          </a:p>
        </p:txBody>
      </p:sp>
      <p:cxnSp>
        <p:nvCxnSpPr>
          <p:cNvPr id="82" name="Connecteur en angle 81"/>
          <p:cNvCxnSpPr/>
          <p:nvPr/>
        </p:nvCxnSpPr>
        <p:spPr>
          <a:xfrm rot="10800000" flipV="1">
            <a:off x="6015042" y="4669656"/>
            <a:ext cx="4010053" cy="1732802"/>
          </a:xfrm>
          <a:prstGeom prst="bentConnector3">
            <a:avLst>
              <a:gd name="adj1" fmla="val 159"/>
            </a:avLst>
          </a:prstGeom>
          <a:ln w="12700">
            <a:solidFill>
              <a:schemeClr val="tx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ZoneTexte 91"/>
          <p:cNvSpPr txBox="1"/>
          <p:nvPr/>
        </p:nvSpPr>
        <p:spPr>
          <a:xfrm>
            <a:off x="7101099" y="6384246"/>
            <a:ext cx="2339489" cy="254431"/>
          </a:xfrm>
          <a:prstGeom prst="rect">
            <a:avLst/>
          </a:prstGeom>
          <a:noFill/>
        </p:spPr>
        <p:txBody>
          <a:bodyPr wrap="none" lIns="99569" tIns="49785" rIns="99569" bIns="49785" rtlCol="0">
            <a:spAutoFit/>
          </a:bodyPr>
          <a:lstStyle/>
          <a:p>
            <a:r>
              <a:rPr lang="fr-FR" sz="1000" dirty="0"/>
              <a:t>Présente un </a:t>
            </a:r>
            <a:r>
              <a:rPr lang="fr-FR" sz="1000" dirty="0" err="1"/>
              <a:t>reporting</a:t>
            </a:r>
            <a:r>
              <a:rPr lang="fr-FR" sz="1000" dirty="0"/>
              <a:t> mensuel et annuel</a:t>
            </a:r>
          </a:p>
        </p:txBody>
      </p:sp>
      <p:sp>
        <p:nvSpPr>
          <p:cNvPr id="95" name="ZoneTexte 94"/>
          <p:cNvSpPr txBox="1"/>
          <p:nvPr/>
        </p:nvSpPr>
        <p:spPr>
          <a:xfrm>
            <a:off x="444729" y="6333347"/>
            <a:ext cx="867287" cy="305404"/>
          </a:xfrm>
          <a:prstGeom prst="rect">
            <a:avLst/>
          </a:prstGeom>
          <a:noFill/>
        </p:spPr>
        <p:txBody>
          <a:bodyPr wrap="none" lIns="99569" tIns="49785" rIns="99569" bIns="49785" rtlCol="0">
            <a:spAutoFit/>
          </a:bodyPr>
          <a:lstStyle/>
          <a:p>
            <a:r>
              <a:rPr lang="fr-FR" sz="1300" b="1" dirty="0"/>
              <a:t>FISCALITE</a:t>
            </a:r>
          </a:p>
        </p:txBody>
      </p:sp>
      <p:cxnSp>
        <p:nvCxnSpPr>
          <p:cNvPr id="96" name="Connecteur droit avec flèche 95"/>
          <p:cNvCxnSpPr/>
          <p:nvPr/>
        </p:nvCxnSpPr>
        <p:spPr>
          <a:xfrm rot="5400000" flipH="1" flipV="1">
            <a:off x="-206530" y="5010281"/>
            <a:ext cx="1508451" cy="1857"/>
          </a:xfrm>
          <a:prstGeom prst="straightConnector1">
            <a:avLst/>
          </a:prstGeom>
          <a:ln w="1905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8" name="ZoneTexte 97"/>
          <p:cNvSpPr txBox="1"/>
          <p:nvPr/>
        </p:nvSpPr>
        <p:spPr>
          <a:xfrm>
            <a:off x="584763" y="4275840"/>
            <a:ext cx="1169598" cy="712610"/>
          </a:xfrm>
          <a:prstGeom prst="rect">
            <a:avLst/>
          </a:prstGeom>
          <a:noFill/>
        </p:spPr>
        <p:txBody>
          <a:bodyPr wrap="square" lIns="99569" tIns="49785" rIns="99569" bIns="49785" rtlCol="0">
            <a:spAutoFit/>
          </a:bodyPr>
          <a:lstStyle/>
          <a:p>
            <a:r>
              <a:rPr lang="fr-FR" sz="1000" dirty="0"/>
              <a:t>Crédit d’impôt famille : 50 %</a:t>
            </a:r>
          </a:p>
          <a:p>
            <a:r>
              <a:rPr lang="fr-FR" sz="1000" dirty="0"/>
              <a:t>Déductibilité des charges : 33 %</a:t>
            </a:r>
          </a:p>
        </p:txBody>
      </p:sp>
      <p:sp>
        <p:nvSpPr>
          <p:cNvPr id="104" name="Larme 103"/>
          <p:cNvSpPr/>
          <p:nvPr/>
        </p:nvSpPr>
        <p:spPr>
          <a:xfrm flipH="1">
            <a:off x="630977" y="4971514"/>
            <a:ext cx="1837941" cy="787637"/>
          </a:xfrm>
          <a:prstGeom prst="teardrop">
            <a:avLst>
              <a:gd name="adj" fmla="val 100813"/>
            </a:avLst>
          </a:prstGeom>
          <a:solidFill>
            <a:schemeClr val="accent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fr-FR" sz="1000" dirty="0"/>
              <a:t>Solde net  financé par l’entreprise : </a:t>
            </a:r>
          </a:p>
          <a:p>
            <a:pPr algn="ctr"/>
            <a:r>
              <a:rPr lang="fr-FR" sz="1000" dirty="0"/>
              <a:t>+ / - 1.400 € par an et par berceau</a:t>
            </a:r>
          </a:p>
        </p:txBody>
      </p:sp>
      <p:sp>
        <p:nvSpPr>
          <p:cNvPr id="106" name="ZoneTexte 105"/>
          <p:cNvSpPr txBox="1"/>
          <p:nvPr/>
        </p:nvSpPr>
        <p:spPr>
          <a:xfrm>
            <a:off x="9273211" y="4118312"/>
            <a:ext cx="1041441" cy="469874"/>
          </a:xfrm>
          <a:prstGeom prst="rect">
            <a:avLst/>
          </a:prstGeom>
          <a:noFill/>
        </p:spPr>
        <p:txBody>
          <a:bodyPr wrap="none" lIns="99569" tIns="49785" rIns="99569" bIns="49785" rtlCol="0">
            <a:spAutoFit/>
          </a:bodyPr>
          <a:lstStyle/>
          <a:p>
            <a:r>
              <a:rPr lang="fr-FR" sz="1200" b="1" dirty="0"/>
              <a:t>ORGANISME </a:t>
            </a:r>
          </a:p>
          <a:p>
            <a:r>
              <a:rPr lang="fr-FR" sz="1200" b="1" dirty="0"/>
              <a:t>DE GESTION</a:t>
            </a:r>
          </a:p>
        </p:txBody>
      </p:sp>
      <p:sp>
        <p:nvSpPr>
          <p:cNvPr id="40" name="Rectangle 39"/>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FONCTIONNEMENT DE LA CRÈCHE               </a:t>
            </a:r>
            <a:endParaRPr lang="fr-FR" sz="1500" b="1" dirty="0">
              <a:solidFill>
                <a:schemeClr val="bg1"/>
              </a:solidFill>
            </a:endParaRPr>
          </a:p>
        </p:txBody>
      </p:sp>
      <p:pic>
        <p:nvPicPr>
          <p:cNvPr id="42" name="Picture 2" descr="C:\Users\JM HERBILLON\Documents\PRIMENFANCE\Com &amp; Com\Eléments graphiques\barre-couleur-horizontale.png"/>
          <p:cNvPicPr>
            <a:picLocks noChangeAspect="1" noChangeArrowheads="1"/>
          </p:cNvPicPr>
          <p:nvPr/>
        </p:nvPicPr>
        <p:blipFill>
          <a:blip r:embed="rId11" cstate="print"/>
          <a:srcRect/>
          <a:stretch>
            <a:fillRect/>
          </a:stretch>
        </p:blipFill>
        <p:spPr bwMode="auto">
          <a:xfrm>
            <a:off x="1220442" y="7035712"/>
            <a:ext cx="9010401" cy="379374"/>
          </a:xfrm>
          <a:prstGeom prst="rect">
            <a:avLst/>
          </a:prstGeom>
          <a:noFill/>
        </p:spPr>
      </p:pic>
      <p:pic>
        <p:nvPicPr>
          <p:cNvPr id="43" name="Picture 5" descr="C:\Users\JM HERBILLON\Documents\PRIMENFANCE\Com &amp; Com\Eléments graphiques\LOGO-petits-pois.jpg"/>
          <p:cNvPicPr>
            <a:picLocks noChangeAspect="1" noChangeArrowheads="1"/>
          </p:cNvPicPr>
          <p:nvPr/>
        </p:nvPicPr>
        <p:blipFill>
          <a:blip r:embed="rId12" cstate="print"/>
          <a:srcRect/>
          <a:stretch>
            <a:fillRect/>
          </a:stretch>
        </p:blipFill>
        <p:spPr bwMode="auto">
          <a:xfrm>
            <a:off x="7788772" y="753866"/>
            <a:ext cx="2718719" cy="962570"/>
          </a:xfrm>
          <a:prstGeom prst="rect">
            <a:avLst/>
          </a:prstGeom>
          <a:noFill/>
        </p:spPr>
      </p:pic>
      <p:sp>
        <p:nvSpPr>
          <p:cNvPr id="44" name="Titre 1"/>
          <p:cNvSpPr txBox="1">
            <a:spLocks/>
          </p:cNvSpPr>
          <p:nvPr/>
        </p:nvSpPr>
        <p:spPr>
          <a:xfrm>
            <a:off x="0" y="1557651"/>
            <a:ext cx="3578304" cy="327282"/>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Des circuits maitrisés</a:t>
            </a:r>
          </a:p>
        </p:txBody>
      </p:sp>
      <p:sp>
        <p:nvSpPr>
          <p:cNvPr id="80" name="ZoneTexte 79"/>
          <p:cNvSpPr txBox="1"/>
          <p:nvPr/>
        </p:nvSpPr>
        <p:spPr>
          <a:xfrm>
            <a:off x="2840417" y="5299769"/>
            <a:ext cx="2001027" cy="712610"/>
          </a:xfrm>
          <a:prstGeom prst="rect">
            <a:avLst/>
          </a:prstGeom>
          <a:solidFill>
            <a:schemeClr val="bg1"/>
          </a:solidFill>
        </p:spPr>
        <p:txBody>
          <a:bodyPr wrap="square" lIns="99569" tIns="49785" rIns="99569" bIns="49785" rtlCol="0">
            <a:spAutoFit/>
          </a:bodyPr>
          <a:lstStyle/>
          <a:p>
            <a:pPr algn="r"/>
            <a:r>
              <a:rPr lang="fr-FR" sz="1000" dirty="0"/>
              <a:t>Respecte les prescriptions : montant des participations parents, gestion, qualité, </a:t>
            </a:r>
            <a:r>
              <a:rPr lang="fr-FR" sz="1000" dirty="0" err="1"/>
              <a:t>etc</a:t>
            </a:r>
            <a:r>
              <a:rPr lang="fr-FR" sz="1000" dirty="0"/>
              <a:t> …  </a:t>
            </a:r>
          </a:p>
          <a:p>
            <a:endParaRPr lang="fr-FR" sz="1000" dirty="0"/>
          </a:p>
        </p:txBody>
      </p:sp>
      <p:cxnSp>
        <p:nvCxnSpPr>
          <p:cNvPr id="55" name="Connecteur droit avec flèche 54"/>
          <p:cNvCxnSpPr/>
          <p:nvPr/>
        </p:nvCxnSpPr>
        <p:spPr>
          <a:xfrm rot="5400000">
            <a:off x="5183098" y="6797480"/>
            <a:ext cx="158784" cy="1857"/>
          </a:xfrm>
          <a:prstGeom prst="straightConnector1">
            <a:avLst/>
          </a:prstGeom>
          <a:ln w="19050">
            <a:solidFill>
              <a:schemeClr val="accent4">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rot="5400000" flipH="1" flipV="1">
            <a:off x="-930694" y="5566027"/>
            <a:ext cx="2619941" cy="1857"/>
          </a:xfrm>
          <a:prstGeom prst="straightConnector1">
            <a:avLst/>
          </a:prstGeom>
          <a:ln w="1905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194" name="Picture 2" descr="http://t0.gstatic.com/images?q=tbn:ANd9GcQlrZb1nEKHj4UB8LEHxflJ4TXTmpQSiLsHU6FEM212ulqjrArUsSsLOA">
            <a:hlinkClick r:id="rId13"/>
          </p:cNvPr>
          <p:cNvPicPr>
            <a:picLocks noChangeAspect="1" noChangeArrowheads="1"/>
          </p:cNvPicPr>
          <p:nvPr/>
        </p:nvPicPr>
        <p:blipFill>
          <a:blip r:embed="rId14" cstate="print"/>
          <a:srcRect/>
          <a:stretch>
            <a:fillRect/>
          </a:stretch>
        </p:blipFill>
        <p:spPr bwMode="auto">
          <a:xfrm>
            <a:off x="4761901" y="5851112"/>
            <a:ext cx="835428" cy="787637"/>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FINANCEMENT DE LA CRÈCHE</a:t>
            </a:r>
            <a:endParaRPr lang="fr-FR" sz="1500" b="1" dirty="0">
              <a:solidFill>
                <a:schemeClr val="bg1"/>
              </a:solidFill>
            </a:endParaRPr>
          </a:p>
        </p:txBody>
      </p:sp>
      <p:pic>
        <p:nvPicPr>
          <p:cNvPr id="5"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6"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7" name="Image 6"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8" name="Image 7"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9" name="Image 8" descr="3visuels3.jpg"/>
          <p:cNvPicPr>
            <a:picLocks noChangeAspect="1"/>
          </p:cNvPicPr>
          <p:nvPr/>
        </p:nvPicPr>
        <p:blipFill>
          <a:blip r:embed="rId6" cstate="print"/>
          <a:stretch>
            <a:fillRect/>
          </a:stretch>
        </p:blipFill>
        <p:spPr>
          <a:xfrm>
            <a:off x="294139" y="5844828"/>
            <a:ext cx="757884" cy="707975"/>
          </a:xfrm>
          <a:prstGeom prst="rect">
            <a:avLst/>
          </a:prstGeom>
        </p:spPr>
      </p:pic>
      <p:graphicFrame>
        <p:nvGraphicFramePr>
          <p:cNvPr id="10" name="Graphique 9"/>
          <p:cNvGraphicFramePr/>
          <p:nvPr/>
        </p:nvGraphicFramePr>
        <p:xfrm>
          <a:off x="1052023" y="1954612"/>
          <a:ext cx="7886818" cy="5115886"/>
        </p:xfrm>
        <a:graphic>
          <a:graphicData uri="http://schemas.openxmlformats.org/drawingml/2006/chart">
            <c:chart xmlns:c="http://schemas.openxmlformats.org/drawingml/2006/chart" xmlns:r="http://schemas.openxmlformats.org/officeDocument/2006/relationships" r:id="rId7"/>
          </a:graphicData>
        </a:graphic>
      </p:graphicFrame>
      <p:sp>
        <p:nvSpPr>
          <p:cNvPr id="11" name="ZoneTexte 10"/>
          <p:cNvSpPr txBox="1"/>
          <p:nvPr/>
        </p:nvSpPr>
        <p:spPr>
          <a:xfrm>
            <a:off x="294139" y="2113396"/>
            <a:ext cx="7034508" cy="279954"/>
          </a:xfrm>
          <a:prstGeom prst="rect">
            <a:avLst/>
          </a:prstGeom>
          <a:noFill/>
        </p:spPr>
        <p:txBody>
          <a:bodyPr wrap="none" lIns="99569" tIns="49785" rIns="99569" bIns="49785" rtlCol="0">
            <a:spAutoFit/>
          </a:bodyPr>
          <a:lstStyle/>
          <a:p>
            <a:r>
              <a:rPr lang="fr-FR" sz="1100" dirty="0"/>
              <a:t>* Modalité de calcul : simulation du financement à partir d’un cout moyen net d’une place de berceau en mode PSU</a:t>
            </a:r>
          </a:p>
        </p:txBody>
      </p:sp>
      <p:sp>
        <p:nvSpPr>
          <p:cNvPr id="12" name="Titre 1"/>
          <p:cNvSpPr txBox="1">
            <a:spLocks/>
          </p:cNvSpPr>
          <p:nvPr/>
        </p:nvSpPr>
        <p:spPr>
          <a:xfrm>
            <a:off x="2567792" y="446161"/>
            <a:ext cx="6399911" cy="327282"/>
          </a:xfrm>
          <a:prstGeom prst="rect">
            <a:avLst/>
          </a:prstGeom>
        </p:spPr>
        <p:txBody>
          <a:bodyPr vert="horz" lIns="99569" tIns="49785" rIns="99569" bIns="49785" rtlCol="0" anchor="ctr">
            <a:noAutofit/>
          </a:bodyPr>
          <a:lstStyle/>
          <a:p>
            <a:pPr>
              <a:spcBef>
                <a:spcPct val="0"/>
              </a:spcBef>
              <a:defRPr/>
            </a:pPr>
            <a:r>
              <a:rPr lang="fr-FR" sz="3000" b="1" dirty="0">
                <a:solidFill>
                  <a:schemeClr val="accent6">
                    <a:lumMod val="75000"/>
                  </a:schemeClr>
                </a:solidFill>
                <a:latin typeface="+mj-lt"/>
                <a:ea typeface="+mj-ea"/>
                <a:cs typeface="+mj-cs"/>
              </a:rPr>
              <a:t>Quatre principales </a:t>
            </a:r>
          </a:p>
          <a:p>
            <a:pPr>
              <a:spcBef>
                <a:spcPct val="0"/>
              </a:spcBef>
              <a:defRPr/>
            </a:pPr>
            <a:r>
              <a:rPr lang="fr-FR" sz="3000" b="1" dirty="0">
                <a:solidFill>
                  <a:schemeClr val="accent6">
                    <a:lumMod val="75000"/>
                  </a:schemeClr>
                </a:solidFill>
                <a:latin typeface="+mj-lt"/>
                <a:ea typeface="+mj-ea"/>
                <a:cs typeface="+mj-cs"/>
              </a:rPr>
              <a:t>sources de financements</a:t>
            </a:r>
          </a:p>
        </p:txBody>
      </p:sp>
      <p:sp>
        <p:nvSpPr>
          <p:cNvPr id="13" name="Titre 1"/>
          <p:cNvSpPr>
            <a:spLocks noGrp="1"/>
          </p:cNvSpPr>
          <p:nvPr>
            <p:ph type="title"/>
          </p:nvPr>
        </p:nvSpPr>
        <p:spPr>
          <a:xfrm>
            <a:off x="250591" y="1240082"/>
            <a:ext cx="9022619" cy="1260211"/>
          </a:xfrm>
        </p:spPr>
        <p:txBody>
          <a:bodyPr>
            <a:noAutofit/>
          </a:bodyPr>
          <a:lstStyle/>
          <a:p>
            <a:pPr algn="l"/>
            <a:r>
              <a:rPr lang="fr-FR" sz="2600" b="1" dirty="0"/>
              <a:t>Un financement public net à hauteur de 73 %* !</a:t>
            </a:r>
          </a:p>
        </p:txBody>
      </p:sp>
      <p:sp>
        <p:nvSpPr>
          <p:cNvPr id="14" name="ZoneTexte 13"/>
          <p:cNvSpPr txBox="1"/>
          <p:nvPr/>
        </p:nvSpPr>
        <p:spPr>
          <a:xfrm>
            <a:off x="6273003" y="4733339"/>
            <a:ext cx="4294677" cy="1900293"/>
          </a:xfrm>
          <a:prstGeom prst="rect">
            <a:avLst/>
          </a:prstGeom>
          <a:noFill/>
        </p:spPr>
        <p:txBody>
          <a:bodyPr wrap="square" lIns="99569" tIns="49785" rIns="99569" bIns="49785" rtlCol="0">
            <a:spAutoFit/>
          </a:bodyPr>
          <a:lstStyle/>
          <a:p>
            <a:r>
              <a:rPr lang="fr-FR" b="1" dirty="0">
                <a:solidFill>
                  <a:schemeClr val="accent6">
                    <a:lumMod val="75000"/>
                  </a:schemeClr>
                </a:solidFill>
              </a:rPr>
              <a:t>Pour les parents : aucun surcoût ! </a:t>
            </a:r>
          </a:p>
          <a:p>
            <a:pPr marL="579091" indent="-390670">
              <a:buFont typeface="Wingdings" pitchFamily="2" charset="2"/>
              <a:buChar char="ð"/>
            </a:pPr>
            <a:r>
              <a:rPr lang="fr-FR" sz="1500" dirty="0"/>
              <a:t>Une contribution calculée à partir du barème national CAF en fonction du quotient familial = Coût identique à celui d’une crèche municipal </a:t>
            </a:r>
          </a:p>
          <a:p>
            <a:pPr marL="579091" indent="-390670">
              <a:buFont typeface="Wingdings" pitchFamily="2" charset="2"/>
              <a:buChar char="ð"/>
            </a:pPr>
            <a:r>
              <a:rPr lang="fr-FR" sz="1500" dirty="0"/>
              <a:t>Repas &amp; gouter bio + couches éco inclus</a:t>
            </a:r>
          </a:p>
          <a:p>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501182" y="1160690"/>
            <a:ext cx="10192218" cy="1260211"/>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Une participation financière nette très limitée</a:t>
            </a:r>
          </a:p>
          <a:p>
            <a:pPr>
              <a:spcBef>
                <a:spcPct val="0"/>
              </a:spcBef>
              <a:defRPr/>
            </a:pPr>
            <a:r>
              <a:rPr lang="fr-FR" sz="2600" b="1" dirty="0">
                <a:latin typeface="+mj-lt"/>
                <a:ea typeface="+mj-ea"/>
                <a:cs typeface="+mj-cs"/>
              </a:rPr>
              <a:t> pour l’entreprise !</a:t>
            </a:r>
          </a:p>
        </p:txBody>
      </p:sp>
      <p:sp>
        <p:nvSpPr>
          <p:cNvPr id="5" name="Titre 1"/>
          <p:cNvSpPr txBox="1">
            <a:spLocks/>
          </p:cNvSpPr>
          <p:nvPr/>
        </p:nvSpPr>
        <p:spPr>
          <a:xfrm>
            <a:off x="2567792" y="446161"/>
            <a:ext cx="5557817" cy="327282"/>
          </a:xfrm>
          <a:prstGeom prst="rect">
            <a:avLst/>
          </a:prstGeom>
        </p:spPr>
        <p:txBody>
          <a:bodyPr vert="horz" lIns="99569" tIns="49785" rIns="99569" bIns="49785" rtlCol="0" anchor="ctr">
            <a:noAutofit/>
          </a:bodyPr>
          <a:lstStyle/>
          <a:p>
            <a:pPr>
              <a:spcBef>
                <a:spcPct val="0"/>
              </a:spcBef>
              <a:defRPr/>
            </a:pPr>
            <a:r>
              <a:rPr lang="fr-FR" sz="2800" b="1" dirty="0">
                <a:solidFill>
                  <a:schemeClr val="accent6">
                    <a:lumMod val="75000"/>
                  </a:schemeClr>
                </a:solidFill>
                <a:latin typeface="+mj-lt"/>
                <a:ea typeface="+mj-ea"/>
                <a:cs typeface="+mj-cs"/>
              </a:rPr>
              <a:t>Combien ça coûte réellement pour l’entreprise partenaire ?</a:t>
            </a:r>
          </a:p>
        </p:txBody>
      </p:sp>
      <p:sp>
        <p:nvSpPr>
          <p:cNvPr id="3074" name="Rectangle 2"/>
          <p:cNvSpPr>
            <a:spLocks noChangeArrowheads="1"/>
          </p:cNvSpPr>
          <p:nvPr/>
        </p:nvSpPr>
        <p:spPr bwMode="auto">
          <a:xfrm>
            <a:off x="7115096" y="2836521"/>
            <a:ext cx="3284165" cy="3424529"/>
          </a:xfrm>
          <a:prstGeom prst="rect">
            <a:avLst/>
          </a:prstGeom>
          <a:noFill/>
          <a:ln w="9525">
            <a:noFill/>
            <a:miter lim="800000"/>
            <a:headEnd/>
            <a:tailEnd/>
          </a:ln>
          <a:effectLst/>
        </p:spPr>
        <p:txBody>
          <a:bodyPr vert="horz" wrap="square" lIns="99569" tIns="49785" rIns="99569" bIns="49785" numCol="1" anchor="ctr" anchorCtr="0" compatLnSpc="1">
            <a:prstTxWarp prst="textNoShape">
              <a:avLst/>
            </a:prstTxWarp>
            <a:spAutoFit/>
          </a:bodyPr>
          <a:lstStyle/>
          <a:p>
            <a:pPr marL="394127" indent="-197064" fontAlgn="base">
              <a:spcBef>
                <a:spcPct val="0"/>
              </a:spcBef>
              <a:spcAft>
                <a:spcPct val="0"/>
              </a:spcAft>
              <a:buFont typeface="Wingdings" pitchFamily="2" charset="2"/>
              <a:buChar char="q"/>
            </a:pPr>
            <a:r>
              <a:rPr lang="fr-FR" sz="1200" dirty="0">
                <a:latin typeface="+mj-lt"/>
                <a:ea typeface="Cambria" pitchFamily="18" charset="0"/>
                <a:cs typeface="Times New Roman" pitchFamily="18" charset="0"/>
              </a:rPr>
              <a:t>La contribution financière de l’entreprise ne correspond pas un subventionnement de la crèche. C’est la contrepartie d’une prestation de service, formalisée par un contrat passé entre la crèche et l’entreprise réservataire</a:t>
            </a:r>
          </a:p>
          <a:p>
            <a:pPr marL="394127" indent="-197064" fontAlgn="base">
              <a:spcBef>
                <a:spcPct val="0"/>
              </a:spcBef>
              <a:spcAft>
                <a:spcPct val="0"/>
              </a:spcAft>
              <a:buFont typeface="Wingdings" pitchFamily="2" charset="2"/>
              <a:buChar char="q"/>
            </a:pPr>
            <a:endParaRPr lang="fr-FR" sz="1200" dirty="0">
              <a:latin typeface="+mj-lt"/>
              <a:cs typeface="Arial" pitchFamily="34" charset="0"/>
            </a:endParaRPr>
          </a:p>
          <a:p>
            <a:pPr marL="394127" indent="-197064" fontAlgn="base">
              <a:spcBef>
                <a:spcPct val="0"/>
              </a:spcBef>
              <a:spcAft>
                <a:spcPct val="0"/>
              </a:spcAft>
              <a:buFont typeface="Wingdings" pitchFamily="2" charset="2"/>
              <a:buChar char="q"/>
            </a:pPr>
            <a:r>
              <a:rPr lang="fr-FR" sz="1200" dirty="0">
                <a:latin typeface="+mj-lt"/>
                <a:ea typeface="Cambria" pitchFamily="18" charset="0"/>
                <a:cs typeface="Times New Roman" pitchFamily="18" charset="0"/>
              </a:rPr>
              <a:t>Le coût net pour l’entreprise correspond à ce qu’une place de crèche lui coûte réellement, déduction faite des subventions de la CAF et des avantages fiscaux. </a:t>
            </a:r>
          </a:p>
          <a:p>
            <a:pPr marL="394127" indent="-197064" fontAlgn="base">
              <a:spcBef>
                <a:spcPct val="0"/>
              </a:spcBef>
              <a:spcAft>
                <a:spcPct val="0"/>
              </a:spcAft>
              <a:buFont typeface="Wingdings" pitchFamily="2" charset="2"/>
              <a:buChar char="q"/>
            </a:pPr>
            <a:endParaRPr lang="fr-FR" sz="1200" dirty="0">
              <a:latin typeface="+mj-lt"/>
              <a:ea typeface="Cambria" pitchFamily="18" charset="0"/>
              <a:cs typeface="Times New Roman" pitchFamily="18" charset="0"/>
            </a:endParaRPr>
          </a:p>
          <a:p>
            <a:pPr marL="394127" indent="-197064" eaLnBrk="0" fontAlgn="base" hangingPunct="0">
              <a:spcBef>
                <a:spcPct val="0"/>
              </a:spcBef>
              <a:spcAft>
                <a:spcPct val="0"/>
              </a:spcAft>
              <a:buFont typeface="Wingdings" pitchFamily="2" charset="2"/>
              <a:buChar char="q"/>
            </a:pPr>
            <a:r>
              <a:rPr lang="fr-FR" sz="1200" dirty="0">
                <a:latin typeface="+mj-lt"/>
                <a:ea typeface="Cambria" pitchFamily="18" charset="0"/>
                <a:cs typeface="Times New Roman" pitchFamily="18" charset="0"/>
              </a:rPr>
              <a:t>Le rapport entre le coût brut du berceau, le coût réel net en année n+1 est de 1 à 6. </a:t>
            </a:r>
            <a:r>
              <a:rPr lang="fr-FR" sz="1200" i="1" dirty="0">
                <a:latin typeface="+mj-lt"/>
                <a:ea typeface="Cambria" pitchFamily="18" charset="0"/>
                <a:cs typeface="Times New Roman" pitchFamily="18" charset="0"/>
              </a:rPr>
              <a:t>Autrement dit, la place de crèche coûte 6 fois moins à l’entreprise que le montant qu’elle doit initialement financer. </a:t>
            </a:r>
            <a:endParaRPr lang="fr-FR" sz="1200" i="1" dirty="0">
              <a:latin typeface="+mj-lt"/>
              <a:cs typeface="Arial" pitchFamily="34" charset="0"/>
            </a:endParaRPr>
          </a:p>
        </p:txBody>
      </p:sp>
      <p:graphicFrame>
        <p:nvGraphicFramePr>
          <p:cNvPr id="7" name="Espace réservé du contenu 15"/>
          <p:cNvGraphicFramePr>
            <a:graphicFrameLocks noGrp="1"/>
          </p:cNvGraphicFramePr>
          <p:nvPr>
            <p:ph idx="1"/>
            <p:extLst>
              <p:ext uri="{D42A27DB-BD31-4B8C-83A1-F6EECF244321}">
                <p14:modId xmlns:p14="http://schemas.microsoft.com/office/powerpoint/2010/main" val="2974681753"/>
              </p:ext>
            </p:extLst>
          </p:nvPr>
        </p:nvGraphicFramePr>
        <p:xfrm>
          <a:off x="1304651" y="2430965"/>
          <a:ext cx="5894656" cy="3980565"/>
        </p:xfrm>
        <a:graphic>
          <a:graphicData uri="http://schemas.openxmlformats.org/drawingml/2006/table">
            <a:tbl>
              <a:tblPr firstRow="1" bandRow="1">
                <a:tableStyleId>{21E4AEA4-8DFA-4A89-87EB-49C32662AFE0}</a:tableStyleId>
              </a:tblPr>
              <a:tblGrid>
                <a:gridCol w="2671015">
                  <a:extLst>
                    <a:ext uri="{9D8B030D-6E8A-4147-A177-3AD203B41FA5}">
                      <a16:colId xmlns:a16="http://schemas.microsoft.com/office/drawing/2014/main" val="20000"/>
                    </a:ext>
                  </a:extLst>
                </a:gridCol>
                <a:gridCol w="1258755">
                  <a:extLst>
                    <a:ext uri="{9D8B030D-6E8A-4147-A177-3AD203B41FA5}">
                      <a16:colId xmlns:a16="http://schemas.microsoft.com/office/drawing/2014/main" val="20001"/>
                    </a:ext>
                  </a:extLst>
                </a:gridCol>
                <a:gridCol w="1964886">
                  <a:extLst>
                    <a:ext uri="{9D8B030D-6E8A-4147-A177-3AD203B41FA5}">
                      <a16:colId xmlns:a16="http://schemas.microsoft.com/office/drawing/2014/main" val="20002"/>
                    </a:ext>
                  </a:extLst>
                </a:gridCol>
              </a:tblGrid>
              <a:tr h="436873">
                <a:tc gridSpan="3">
                  <a:txBody>
                    <a:bodyPr/>
                    <a:lstStyle/>
                    <a:p>
                      <a:r>
                        <a:rPr lang="fr-FR" sz="2200" dirty="0"/>
                        <a:t>Mode</a:t>
                      </a:r>
                      <a:r>
                        <a:rPr lang="fr-FR" sz="2200" baseline="0" dirty="0"/>
                        <a:t> de calcul du cout réel pour l’entreprise</a:t>
                      </a:r>
                      <a:endParaRPr lang="fr-FR" sz="2200" dirty="0"/>
                    </a:p>
                  </a:txBody>
                  <a:tcPr marL="106934" marR="106934" marT="50408" marB="50408">
                    <a:solidFill>
                      <a:schemeClr val="accent6">
                        <a:lumMod val="75000"/>
                      </a:schemeClr>
                    </a:solidFill>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425911">
                <a:tc>
                  <a:txBody>
                    <a:bodyPr/>
                    <a:lstStyle/>
                    <a:p>
                      <a:pPr>
                        <a:spcBef>
                          <a:spcPts val="10"/>
                        </a:spcBef>
                        <a:spcAft>
                          <a:spcPts val="10"/>
                        </a:spcAft>
                      </a:pPr>
                      <a:r>
                        <a:rPr lang="fr-FR" sz="1300" b="1" dirty="0">
                          <a:latin typeface="+mn-lt"/>
                          <a:ea typeface="Cambria"/>
                          <a:cs typeface="Times New Roman"/>
                        </a:rPr>
                        <a:t>Coût annuel BRUT d’un berceau </a:t>
                      </a:r>
                      <a:endParaRPr lang="fr-FR" sz="1300" dirty="0">
                        <a:latin typeface="+mn-lt"/>
                        <a:ea typeface="Cambria"/>
                        <a:cs typeface="Times New Roman"/>
                      </a:endParaRPr>
                    </a:p>
                  </a:txBody>
                  <a:tcPr marL="80201" marR="80201" marT="0" marB="0">
                    <a:solidFill>
                      <a:schemeClr val="accent6">
                        <a:lumMod val="60000"/>
                        <a:lumOff val="40000"/>
                      </a:schemeClr>
                    </a:solidFill>
                  </a:tcPr>
                </a:tc>
                <a:tc>
                  <a:txBody>
                    <a:bodyPr/>
                    <a:lstStyle/>
                    <a:p>
                      <a:pPr algn="r">
                        <a:spcBef>
                          <a:spcPts val="10"/>
                        </a:spcBef>
                        <a:spcAft>
                          <a:spcPts val="10"/>
                        </a:spcAft>
                      </a:pPr>
                      <a:r>
                        <a:rPr lang="fr-FR" sz="1300" b="1" dirty="0">
                          <a:latin typeface="+mn-lt"/>
                          <a:ea typeface="Cambria"/>
                          <a:cs typeface="Times New Roman"/>
                        </a:rPr>
                        <a:t>12.800 €</a:t>
                      </a:r>
                      <a:endParaRPr lang="fr-FR" sz="1300" dirty="0">
                        <a:latin typeface="+mn-lt"/>
                        <a:ea typeface="Cambria"/>
                        <a:cs typeface="Times New Roman"/>
                      </a:endParaRPr>
                    </a:p>
                  </a:txBody>
                  <a:tcPr marL="80201" marR="80201" marT="0" marB="0">
                    <a:solidFill>
                      <a:schemeClr val="accent6">
                        <a:lumMod val="60000"/>
                        <a:lumOff val="40000"/>
                      </a:schemeClr>
                    </a:solidFill>
                  </a:tcPr>
                </a:tc>
                <a:tc>
                  <a:txBody>
                    <a:bodyPr/>
                    <a:lstStyle/>
                    <a:p>
                      <a:pPr algn="r">
                        <a:spcBef>
                          <a:spcPts val="10"/>
                        </a:spcBef>
                        <a:spcAft>
                          <a:spcPts val="10"/>
                        </a:spcAft>
                      </a:pPr>
                      <a:r>
                        <a:rPr lang="fr-FR" sz="1200" dirty="0">
                          <a:latin typeface="+mn-lt"/>
                          <a:ea typeface="Cambria"/>
                          <a:cs typeface="Times New Roman"/>
                        </a:rPr>
                        <a:t>(A)</a:t>
                      </a:r>
                    </a:p>
                  </a:txBody>
                  <a:tcPr marL="80201" marR="80201" marT="0" marB="0">
                    <a:solidFill>
                      <a:schemeClr val="accent6">
                        <a:lumMod val="60000"/>
                        <a:lumOff val="40000"/>
                      </a:schemeClr>
                    </a:solidFill>
                  </a:tcPr>
                </a:tc>
                <a:extLst>
                  <a:ext uri="{0D108BD9-81ED-4DB2-BD59-A6C34878D82A}">
                    <a16:rowId xmlns:a16="http://schemas.microsoft.com/office/drawing/2014/main" val="10001"/>
                  </a:ext>
                </a:extLst>
              </a:tr>
              <a:tr h="707068">
                <a:tc>
                  <a:txBody>
                    <a:bodyPr/>
                    <a:lstStyle/>
                    <a:p>
                      <a:pPr>
                        <a:spcBef>
                          <a:spcPts val="10"/>
                        </a:spcBef>
                        <a:spcAft>
                          <a:spcPts val="10"/>
                        </a:spcAft>
                      </a:pPr>
                      <a:r>
                        <a:rPr lang="fr-FR" sz="1300" b="1" dirty="0">
                          <a:latin typeface="+mn-lt"/>
                          <a:ea typeface="Cambria"/>
                          <a:cs typeface="Times New Roman"/>
                        </a:rPr>
                        <a:t>Participation de la CAF</a:t>
                      </a:r>
                      <a:endParaRPr lang="fr-FR" sz="1300" dirty="0">
                        <a:latin typeface="+mn-lt"/>
                        <a:ea typeface="Cambria"/>
                        <a:cs typeface="Times New Roman"/>
                      </a:endParaRPr>
                    </a:p>
                    <a:p>
                      <a:pPr>
                        <a:spcBef>
                          <a:spcPts val="10"/>
                        </a:spcBef>
                        <a:spcAft>
                          <a:spcPts val="10"/>
                        </a:spcAft>
                      </a:pPr>
                      <a:r>
                        <a:rPr lang="fr-FR" sz="1300" dirty="0">
                          <a:latin typeface="+mn-lt"/>
                          <a:ea typeface="Cambria"/>
                          <a:cs typeface="Times New Roman"/>
                        </a:rPr>
                        <a:t>Au titre du contrat enfance jeunesse entreprises</a:t>
                      </a:r>
                    </a:p>
                  </a:txBody>
                  <a:tcPr marL="80201" marR="80201" marT="0" marB="0">
                    <a:solidFill>
                      <a:schemeClr val="accent6">
                        <a:lumMod val="20000"/>
                        <a:lumOff val="80000"/>
                      </a:schemeClr>
                    </a:solidFill>
                  </a:tcPr>
                </a:tc>
                <a:tc>
                  <a:txBody>
                    <a:bodyPr/>
                    <a:lstStyle/>
                    <a:p>
                      <a:pPr algn="r">
                        <a:spcBef>
                          <a:spcPts val="10"/>
                        </a:spcBef>
                        <a:spcAft>
                          <a:spcPts val="10"/>
                        </a:spcAft>
                      </a:pPr>
                      <a:r>
                        <a:rPr lang="fr-FR" sz="1300" b="1" dirty="0">
                          <a:latin typeface="+mn-lt"/>
                          <a:ea typeface="Cambria"/>
                          <a:cs typeface="Times New Roman"/>
                        </a:rPr>
                        <a:t>-  1.000 €</a:t>
                      </a:r>
                      <a:endParaRPr lang="fr-FR" sz="1300" dirty="0">
                        <a:latin typeface="+mn-lt"/>
                        <a:ea typeface="Cambria"/>
                        <a:cs typeface="Times New Roman"/>
                      </a:endParaRPr>
                    </a:p>
                  </a:txBody>
                  <a:tcPr marL="80201" marR="80201" marT="0" marB="0">
                    <a:solidFill>
                      <a:schemeClr val="accent6">
                        <a:lumMod val="20000"/>
                        <a:lumOff val="80000"/>
                      </a:schemeClr>
                    </a:solidFill>
                  </a:tcPr>
                </a:tc>
                <a:tc>
                  <a:txBody>
                    <a:bodyPr/>
                    <a:lstStyle/>
                    <a:p>
                      <a:pPr algn="r">
                        <a:spcBef>
                          <a:spcPts val="10"/>
                        </a:spcBef>
                        <a:spcAft>
                          <a:spcPts val="10"/>
                        </a:spcAft>
                      </a:pPr>
                      <a:r>
                        <a:rPr lang="fr-FR" sz="1200" dirty="0">
                          <a:latin typeface="+mn-lt"/>
                          <a:ea typeface="Cambria"/>
                          <a:cs typeface="Times New Roman"/>
                        </a:rPr>
                        <a:t>(B)</a:t>
                      </a:r>
                    </a:p>
                  </a:txBody>
                  <a:tcPr marL="80201" marR="80201" marT="0" marB="0">
                    <a:solidFill>
                      <a:schemeClr val="accent6">
                        <a:lumMod val="20000"/>
                        <a:lumOff val="80000"/>
                      </a:schemeClr>
                    </a:solidFill>
                  </a:tcPr>
                </a:tc>
                <a:extLst>
                  <a:ext uri="{0D108BD9-81ED-4DB2-BD59-A6C34878D82A}">
                    <a16:rowId xmlns:a16="http://schemas.microsoft.com/office/drawing/2014/main" val="10002"/>
                  </a:ext>
                </a:extLst>
              </a:tr>
              <a:tr h="425911">
                <a:tc>
                  <a:txBody>
                    <a:bodyPr/>
                    <a:lstStyle/>
                    <a:p>
                      <a:pPr>
                        <a:spcBef>
                          <a:spcPts val="10"/>
                        </a:spcBef>
                        <a:spcAft>
                          <a:spcPts val="10"/>
                        </a:spcAft>
                      </a:pPr>
                      <a:r>
                        <a:rPr lang="fr-FR" sz="1300" b="1" dirty="0">
                          <a:latin typeface="+mn-lt"/>
                          <a:ea typeface="Cambria"/>
                          <a:cs typeface="Times New Roman"/>
                        </a:rPr>
                        <a:t>Sous-total 1</a:t>
                      </a:r>
                      <a:endParaRPr lang="fr-FR" sz="1300" dirty="0">
                        <a:latin typeface="+mn-lt"/>
                        <a:ea typeface="Cambria"/>
                        <a:cs typeface="Times New Roman"/>
                      </a:endParaRPr>
                    </a:p>
                  </a:txBody>
                  <a:tcPr marL="80201" marR="80201" marT="0" marB="0">
                    <a:solidFill>
                      <a:schemeClr val="accent6">
                        <a:lumMod val="60000"/>
                        <a:lumOff val="40000"/>
                      </a:schemeClr>
                    </a:solidFill>
                  </a:tcPr>
                </a:tc>
                <a:tc>
                  <a:txBody>
                    <a:bodyPr/>
                    <a:lstStyle/>
                    <a:p>
                      <a:pPr algn="r">
                        <a:spcBef>
                          <a:spcPts val="10"/>
                        </a:spcBef>
                        <a:spcAft>
                          <a:spcPts val="10"/>
                        </a:spcAft>
                      </a:pPr>
                      <a:r>
                        <a:rPr lang="fr-FR" sz="1300" b="1" dirty="0">
                          <a:latin typeface="+mn-lt"/>
                          <a:ea typeface="Cambria"/>
                          <a:cs typeface="Times New Roman"/>
                        </a:rPr>
                        <a:t>11.800 €</a:t>
                      </a:r>
                      <a:endParaRPr lang="fr-FR" sz="1300" dirty="0">
                        <a:latin typeface="+mn-lt"/>
                        <a:ea typeface="Cambria"/>
                        <a:cs typeface="Times New Roman"/>
                      </a:endParaRPr>
                    </a:p>
                  </a:txBody>
                  <a:tcPr marL="80201" marR="80201" marT="0" marB="0">
                    <a:solidFill>
                      <a:schemeClr val="accent6">
                        <a:lumMod val="60000"/>
                        <a:lumOff val="40000"/>
                      </a:schemeClr>
                    </a:solidFill>
                  </a:tcPr>
                </a:tc>
                <a:tc>
                  <a:txBody>
                    <a:bodyPr/>
                    <a:lstStyle/>
                    <a:p>
                      <a:pPr algn="r">
                        <a:spcBef>
                          <a:spcPts val="10"/>
                        </a:spcBef>
                        <a:spcAft>
                          <a:spcPts val="10"/>
                        </a:spcAft>
                      </a:pPr>
                      <a:r>
                        <a:rPr lang="fr-FR" sz="1200" dirty="0">
                          <a:latin typeface="+mn-lt"/>
                          <a:ea typeface="Cambria"/>
                          <a:cs typeface="Times New Roman"/>
                        </a:rPr>
                        <a:t>(C = A - B)</a:t>
                      </a:r>
                    </a:p>
                  </a:txBody>
                  <a:tcPr marL="80201" marR="80201" marT="0" marB="0">
                    <a:solidFill>
                      <a:schemeClr val="accent6">
                        <a:lumMod val="60000"/>
                        <a:lumOff val="40000"/>
                      </a:schemeClr>
                    </a:solidFill>
                  </a:tcPr>
                </a:tc>
                <a:extLst>
                  <a:ext uri="{0D108BD9-81ED-4DB2-BD59-A6C34878D82A}">
                    <a16:rowId xmlns:a16="http://schemas.microsoft.com/office/drawing/2014/main" val="10003"/>
                  </a:ext>
                </a:extLst>
              </a:tr>
              <a:tr h="558651">
                <a:tc>
                  <a:txBody>
                    <a:bodyPr/>
                    <a:lstStyle/>
                    <a:p>
                      <a:pPr>
                        <a:spcBef>
                          <a:spcPts val="10"/>
                        </a:spcBef>
                        <a:spcAft>
                          <a:spcPts val="10"/>
                        </a:spcAft>
                      </a:pPr>
                      <a:r>
                        <a:rPr lang="fr-FR" sz="1300" b="1" dirty="0">
                          <a:latin typeface="+mn-lt"/>
                          <a:ea typeface="Cambria"/>
                          <a:cs typeface="Times New Roman"/>
                        </a:rPr>
                        <a:t>Economie d’impôt sur les sociétés*</a:t>
                      </a:r>
                      <a:endParaRPr lang="fr-FR" sz="1300" dirty="0">
                        <a:latin typeface="+mn-lt"/>
                        <a:ea typeface="Cambria"/>
                        <a:cs typeface="Times New Roman"/>
                      </a:endParaRPr>
                    </a:p>
                  </a:txBody>
                  <a:tcPr marL="80201" marR="80201" marT="0" marB="0">
                    <a:solidFill>
                      <a:schemeClr val="accent6">
                        <a:lumMod val="20000"/>
                        <a:lumOff val="80000"/>
                      </a:schemeClr>
                    </a:solidFill>
                  </a:tcPr>
                </a:tc>
                <a:tc>
                  <a:txBody>
                    <a:bodyPr/>
                    <a:lstStyle/>
                    <a:p>
                      <a:pPr algn="r">
                        <a:spcBef>
                          <a:spcPts val="10"/>
                        </a:spcBef>
                        <a:spcAft>
                          <a:spcPts val="10"/>
                        </a:spcAft>
                      </a:pPr>
                      <a:r>
                        <a:rPr lang="fr-FR" sz="1300" b="1" dirty="0">
                          <a:latin typeface="+mn-lt"/>
                          <a:ea typeface="Cambria"/>
                          <a:cs typeface="Times New Roman"/>
                        </a:rPr>
                        <a:t>-  3.933 €</a:t>
                      </a:r>
                      <a:endParaRPr lang="fr-FR" sz="1300" dirty="0">
                        <a:latin typeface="+mn-lt"/>
                        <a:ea typeface="Cambria"/>
                        <a:cs typeface="Times New Roman"/>
                      </a:endParaRPr>
                    </a:p>
                  </a:txBody>
                  <a:tcPr marL="80201" marR="80201" marT="0" marB="0">
                    <a:solidFill>
                      <a:schemeClr val="accent6">
                        <a:lumMod val="20000"/>
                        <a:lumOff val="80000"/>
                      </a:schemeClr>
                    </a:solidFill>
                  </a:tcPr>
                </a:tc>
                <a:tc>
                  <a:txBody>
                    <a:bodyPr/>
                    <a:lstStyle/>
                    <a:p>
                      <a:pPr algn="r">
                        <a:spcBef>
                          <a:spcPts val="10"/>
                        </a:spcBef>
                        <a:spcAft>
                          <a:spcPts val="10"/>
                        </a:spcAft>
                      </a:pPr>
                      <a:r>
                        <a:rPr lang="fr-FR" sz="1200" dirty="0">
                          <a:latin typeface="+mn-lt"/>
                          <a:ea typeface="Cambria"/>
                          <a:cs typeface="Times New Roman"/>
                        </a:rPr>
                        <a:t>(D = - C/3)</a:t>
                      </a:r>
                    </a:p>
                  </a:txBody>
                  <a:tcPr marL="80201" marR="80201" marT="0" marB="0">
                    <a:solidFill>
                      <a:schemeClr val="accent6">
                        <a:lumMod val="20000"/>
                        <a:lumOff val="80000"/>
                      </a:schemeClr>
                    </a:solidFill>
                  </a:tcPr>
                </a:tc>
                <a:extLst>
                  <a:ext uri="{0D108BD9-81ED-4DB2-BD59-A6C34878D82A}">
                    <a16:rowId xmlns:a16="http://schemas.microsoft.com/office/drawing/2014/main" val="10004"/>
                  </a:ext>
                </a:extLst>
              </a:tr>
              <a:tr h="574329">
                <a:tc>
                  <a:txBody>
                    <a:bodyPr/>
                    <a:lstStyle/>
                    <a:p>
                      <a:pPr>
                        <a:spcBef>
                          <a:spcPts val="10"/>
                        </a:spcBef>
                        <a:spcAft>
                          <a:spcPts val="10"/>
                        </a:spcAft>
                      </a:pPr>
                      <a:r>
                        <a:rPr lang="fr-FR" sz="1300" b="1" dirty="0">
                          <a:latin typeface="+mn-lt"/>
                          <a:ea typeface="Cambria"/>
                          <a:cs typeface="Times New Roman"/>
                        </a:rPr>
                        <a:t>Crédit d’impôt famille (entreprises)</a:t>
                      </a:r>
                    </a:p>
                  </a:txBody>
                  <a:tcPr marL="80201" marR="80201" marT="0" marB="0">
                    <a:solidFill>
                      <a:schemeClr val="accent6">
                        <a:lumMod val="60000"/>
                        <a:lumOff val="40000"/>
                      </a:schemeClr>
                    </a:solidFill>
                  </a:tcPr>
                </a:tc>
                <a:tc>
                  <a:txBody>
                    <a:bodyPr/>
                    <a:lstStyle/>
                    <a:p>
                      <a:pPr algn="r">
                        <a:spcBef>
                          <a:spcPts val="10"/>
                        </a:spcBef>
                        <a:spcAft>
                          <a:spcPts val="10"/>
                        </a:spcAft>
                      </a:pPr>
                      <a:r>
                        <a:rPr lang="fr-FR" sz="1300" b="1" dirty="0">
                          <a:latin typeface="+mn-lt"/>
                          <a:ea typeface="Cambria"/>
                          <a:cs typeface="Times New Roman"/>
                        </a:rPr>
                        <a:t>- 5.900</a:t>
                      </a:r>
                      <a:r>
                        <a:rPr lang="fr-FR" sz="1300" b="1" baseline="0" dirty="0">
                          <a:latin typeface="+mn-lt"/>
                          <a:ea typeface="Cambria"/>
                          <a:cs typeface="Times New Roman"/>
                        </a:rPr>
                        <a:t> </a:t>
                      </a:r>
                      <a:r>
                        <a:rPr lang="fr-FR" sz="1300" b="1" dirty="0">
                          <a:latin typeface="+mn-lt"/>
                          <a:ea typeface="Cambria"/>
                          <a:cs typeface="Times New Roman"/>
                        </a:rPr>
                        <a:t>€</a:t>
                      </a:r>
                      <a:endParaRPr lang="fr-FR" sz="1300" dirty="0">
                        <a:latin typeface="+mn-lt"/>
                        <a:ea typeface="Cambria"/>
                        <a:cs typeface="Times New Roman"/>
                      </a:endParaRPr>
                    </a:p>
                  </a:txBody>
                  <a:tcPr marL="80201" marR="80201" marT="0" marB="0">
                    <a:solidFill>
                      <a:schemeClr val="accent6">
                        <a:lumMod val="60000"/>
                        <a:lumOff val="40000"/>
                      </a:schemeClr>
                    </a:solidFill>
                  </a:tcPr>
                </a:tc>
                <a:tc>
                  <a:txBody>
                    <a:bodyPr/>
                    <a:lstStyle/>
                    <a:p>
                      <a:pPr algn="r">
                        <a:spcBef>
                          <a:spcPts val="10"/>
                        </a:spcBef>
                        <a:spcAft>
                          <a:spcPts val="10"/>
                        </a:spcAft>
                      </a:pPr>
                      <a:r>
                        <a:rPr lang="fr-FR" sz="1200" dirty="0">
                          <a:latin typeface="+mn-lt"/>
                          <a:ea typeface="Cambria"/>
                          <a:cs typeface="Times New Roman"/>
                        </a:rPr>
                        <a:t>(E = - C x 50 %)</a:t>
                      </a:r>
                    </a:p>
                  </a:txBody>
                  <a:tcPr marL="80201" marR="80201" marT="0" marB="0">
                    <a:solidFill>
                      <a:schemeClr val="accent6">
                        <a:lumMod val="60000"/>
                        <a:lumOff val="40000"/>
                      </a:schemeClr>
                    </a:solidFill>
                  </a:tcPr>
                </a:tc>
                <a:extLst>
                  <a:ext uri="{0D108BD9-81ED-4DB2-BD59-A6C34878D82A}">
                    <a16:rowId xmlns:a16="http://schemas.microsoft.com/office/drawing/2014/main" val="10005"/>
                  </a:ext>
                </a:extLst>
              </a:tr>
              <a:tr h="425911">
                <a:tc>
                  <a:txBody>
                    <a:bodyPr/>
                    <a:lstStyle/>
                    <a:p>
                      <a:pPr>
                        <a:spcBef>
                          <a:spcPts val="10"/>
                        </a:spcBef>
                        <a:spcAft>
                          <a:spcPts val="10"/>
                        </a:spcAft>
                      </a:pPr>
                      <a:r>
                        <a:rPr lang="fr-FR" sz="1300" b="1" dirty="0">
                          <a:latin typeface="+mn-lt"/>
                          <a:ea typeface="Cambria"/>
                          <a:cs typeface="Times New Roman"/>
                        </a:rPr>
                        <a:t>Coût annuel NET d’un berceau</a:t>
                      </a:r>
                      <a:endParaRPr lang="fr-FR" sz="1300" dirty="0">
                        <a:latin typeface="+mn-lt"/>
                        <a:ea typeface="Cambria"/>
                        <a:cs typeface="Times New Roman"/>
                      </a:endParaRPr>
                    </a:p>
                  </a:txBody>
                  <a:tcPr marL="80201" marR="80201" marT="0" marB="0">
                    <a:solidFill>
                      <a:schemeClr val="accent6">
                        <a:lumMod val="20000"/>
                        <a:lumOff val="80000"/>
                      </a:schemeClr>
                    </a:solidFill>
                  </a:tcPr>
                </a:tc>
                <a:tc>
                  <a:txBody>
                    <a:bodyPr/>
                    <a:lstStyle/>
                    <a:p>
                      <a:pPr algn="r">
                        <a:spcBef>
                          <a:spcPts val="10"/>
                        </a:spcBef>
                        <a:spcAft>
                          <a:spcPts val="10"/>
                        </a:spcAft>
                      </a:pPr>
                      <a:r>
                        <a:rPr lang="fr-FR" sz="1300" b="1" dirty="0">
                          <a:latin typeface="+mn-lt"/>
                          <a:ea typeface="Cambria"/>
                          <a:cs typeface="Times New Roman"/>
                        </a:rPr>
                        <a:t>1.967 €</a:t>
                      </a:r>
                      <a:endParaRPr lang="fr-FR" sz="1300" dirty="0">
                        <a:latin typeface="+mn-lt"/>
                        <a:ea typeface="Cambria"/>
                        <a:cs typeface="Times New Roman"/>
                      </a:endParaRPr>
                    </a:p>
                  </a:txBody>
                  <a:tcPr marL="80201" marR="80201" marT="0" marB="0">
                    <a:solidFill>
                      <a:schemeClr val="accent6">
                        <a:lumMod val="20000"/>
                        <a:lumOff val="80000"/>
                      </a:schemeClr>
                    </a:solidFill>
                  </a:tcPr>
                </a:tc>
                <a:tc>
                  <a:txBody>
                    <a:bodyPr/>
                    <a:lstStyle/>
                    <a:p>
                      <a:pPr algn="r">
                        <a:spcBef>
                          <a:spcPts val="10"/>
                        </a:spcBef>
                        <a:spcAft>
                          <a:spcPts val="10"/>
                        </a:spcAft>
                      </a:pPr>
                      <a:r>
                        <a:rPr lang="fr-FR" sz="1200" dirty="0">
                          <a:latin typeface="+mn-lt"/>
                          <a:ea typeface="Cambria"/>
                          <a:cs typeface="Times New Roman"/>
                        </a:rPr>
                        <a:t>(F = C + D + E)</a:t>
                      </a:r>
                    </a:p>
                  </a:txBody>
                  <a:tcPr marL="80201" marR="80201" marT="0" marB="0">
                    <a:solidFill>
                      <a:schemeClr val="accent6">
                        <a:lumMod val="20000"/>
                        <a:lumOff val="80000"/>
                      </a:schemeClr>
                    </a:solidFill>
                  </a:tcPr>
                </a:tc>
                <a:extLst>
                  <a:ext uri="{0D108BD9-81ED-4DB2-BD59-A6C34878D82A}">
                    <a16:rowId xmlns:a16="http://schemas.microsoft.com/office/drawing/2014/main" val="10006"/>
                  </a:ext>
                </a:extLst>
              </a:tr>
              <a:tr h="425911">
                <a:tc>
                  <a:txBody>
                    <a:bodyPr/>
                    <a:lstStyle/>
                    <a:p>
                      <a:r>
                        <a:rPr lang="fr-FR" sz="2000" b="1" dirty="0">
                          <a:latin typeface="+mn-lt"/>
                        </a:rPr>
                        <a:t>COUT MENSUEL NET</a:t>
                      </a:r>
                    </a:p>
                  </a:txBody>
                  <a:tcPr marL="106934" marR="106934" marT="50408" marB="50408">
                    <a:solidFill>
                      <a:schemeClr val="accent6">
                        <a:lumMod val="60000"/>
                        <a:lumOff val="40000"/>
                      </a:schemeClr>
                    </a:solidFill>
                  </a:tcPr>
                </a:tc>
                <a:tc>
                  <a:txBody>
                    <a:bodyPr/>
                    <a:lstStyle/>
                    <a:p>
                      <a:pPr algn="r"/>
                      <a:r>
                        <a:rPr lang="fr-FR" sz="2000" b="1" dirty="0">
                          <a:latin typeface="+mn-lt"/>
                        </a:rPr>
                        <a:t>164 €</a:t>
                      </a:r>
                    </a:p>
                  </a:txBody>
                  <a:tcPr marL="106934" marR="106934" marT="50408" marB="50408">
                    <a:solidFill>
                      <a:schemeClr val="accent6">
                        <a:lumMod val="60000"/>
                        <a:lumOff val="40000"/>
                      </a:schemeClr>
                    </a:solidFill>
                  </a:tcPr>
                </a:tc>
                <a:tc>
                  <a:txBody>
                    <a:bodyPr/>
                    <a:lstStyle/>
                    <a:p>
                      <a:pPr algn="r"/>
                      <a:r>
                        <a:rPr lang="fr-FR" sz="1100" dirty="0">
                          <a:latin typeface="+mn-lt"/>
                        </a:rPr>
                        <a:t>(G = F/12)</a:t>
                      </a:r>
                    </a:p>
                  </a:txBody>
                  <a:tcPr marL="106934" marR="106934" marT="50408" marB="50408">
                    <a:solidFill>
                      <a:schemeClr val="accent6">
                        <a:lumMod val="60000"/>
                        <a:lumOff val="40000"/>
                      </a:schemeClr>
                    </a:solidFill>
                  </a:tcPr>
                </a:tc>
                <a:extLst>
                  <a:ext uri="{0D108BD9-81ED-4DB2-BD59-A6C34878D82A}">
                    <a16:rowId xmlns:a16="http://schemas.microsoft.com/office/drawing/2014/main" val="10007"/>
                  </a:ext>
                </a:extLst>
              </a:tr>
            </a:tbl>
          </a:graphicData>
        </a:graphic>
      </p:graphicFrame>
      <p:sp>
        <p:nvSpPr>
          <p:cNvPr id="9" name="Rectangle 8"/>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FINANCEMENT DE LA CR</a:t>
            </a:r>
            <a:r>
              <a:rPr lang="fr-FR" b="1" dirty="0">
                <a:solidFill>
                  <a:schemeClr val="bg1"/>
                </a:solidFill>
              </a:rPr>
              <a:t>È</a:t>
            </a:r>
            <a:r>
              <a:rPr lang="fr-FR" b="1" dirty="0">
                <a:solidFill>
                  <a:schemeClr val="bg1"/>
                </a:solidFill>
                <a:ea typeface="+mj-ea"/>
                <a:cs typeface="+mj-cs"/>
              </a:rPr>
              <a:t>CHE</a:t>
            </a:r>
            <a:endParaRPr lang="fr-FR" sz="1500" b="1" dirty="0">
              <a:solidFill>
                <a:schemeClr val="bg1"/>
              </a:solidFill>
            </a:endParaRPr>
          </a:p>
        </p:txBody>
      </p:sp>
      <p:pic>
        <p:nvPicPr>
          <p:cNvPr id="10"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11"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12" name="Image 11"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3" name="Image 12"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4" name="Image 13" descr="3visuels3.jpg"/>
          <p:cNvPicPr>
            <a:picLocks noChangeAspect="1"/>
          </p:cNvPicPr>
          <p:nvPr/>
        </p:nvPicPr>
        <p:blipFill>
          <a:blip r:embed="rId6" cstate="print"/>
          <a:stretch>
            <a:fillRect/>
          </a:stretch>
        </p:blipFill>
        <p:spPr>
          <a:xfrm>
            <a:off x="294139" y="5844828"/>
            <a:ext cx="757884" cy="707975"/>
          </a:xfrm>
          <a:prstGeom prst="rect">
            <a:avLst/>
          </a:prstGeom>
        </p:spPr>
      </p:pic>
      <p:sp>
        <p:nvSpPr>
          <p:cNvPr id="15" name="ZoneTexte 14"/>
          <p:cNvSpPr txBox="1"/>
          <p:nvPr/>
        </p:nvSpPr>
        <p:spPr>
          <a:xfrm>
            <a:off x="1314252" y="6588943"/>
            <a:ext cx="5837817" cy="276999"/>
          </a:xfrm>
          <a:prstGeom prst="rect">
            <a:avLst/>
          </a:prstGeom>
          <a:noFill/>
        </p:spPr>
        <p:txBody>
          <a:bodyPr wrap="none" rtlCol="0">
            <a:spAutoFit/>
          </a:bodyPr>
          <a:lstStyle/>
          <a:p>
            <a:r>
              <a:rPr lang="fr-FR" sz="1200" dirty="0"/>
              <a:t>*</a:t>
            </a:r>
            <a:r>
              <a:rPr lang="fr-FR" sz="1200" i="1" dirty="0"/>
              <a:t> Dans le cas des entreprises soumises à l’Impôt sur les sociétés à taux normal (33, 1/3 %)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62558" y="932578"/>
            <a:ext cx="10192218" cy="1260211"/>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Comprendre le montage financier : exemple ! </a:t>
            </a:r>
          </a:p>
        </p:txBody>
      </p:sp>
      <p:sp>
        <p:nvSpPr>
          <p:cNvPr id="5" name="Titre 1"/>
          <p:cNvSpPr txBox="1">
            <a:spLocks/>
          </p:cNvSpPr>
          <p:nvPr/>
        </p:nvSpPr>
        <p:spPr>
          <a:xfrm>
            <a:off x="2567792" y="446161"/>
            <a:ext cx="5557817" cy="327282"/>
          </a:xfrm>
          <a:prstGeom prst="rect">
            <a:avLst/>
          </a:prstGeom>
        </p:spPr>
        <p:txBody>
          <a:bodyPr vert="horz" lIns="99569" tIns="49785" rIns="99569" bIns="49785" rtlCol="0" anchor="ctr">
            <a:noAutofit/>
          </a:bodyPr>
          <a:lstStyle/>
          <a:p>
            <a:pPr>
              <a:spcBef>
                <a:spcPct val="0"/>
              </a:spcBef>
              <a:defRPr/>
            </a:pPr>
            <a:r>
              <a:rPr lang="fr-FR" sz="2800" b="1" dirty="0">
                <a:solidFill>
                  <a:schemeClr val="accent6">
                    <a:lumMod val="75000"/>
                  </a:schemeClr>
                </a:solidFill>
                <a:latin typeface="+mj-lt"/>
                <a:ea typeface="+mj-ea"/>
                <a:cs typeface="+mj-cs"/>
              </a:rPr>
              <a:t>Combien ça coûte réellement pour l’entreprise partenaire ?</a:t>
            </a:r>
          </a:p>
        </p:txBody>
      </p:sp>
      <p:graphicFrame>
        <p:nvGraphicFramePr>
          <p:cNvPr id="7" name="Espace réservé du contenu 15"/>
          <p:cNvGraphicFramePr>
            <a:graphicFrameLocks noGrp="1"/>
          </p:cNvGraphicFramePr>
          <p:nvPr>
            <p:ph idx="1"/>
            <p:extLst>
              <p:ext uri="{D42A27DB-BD31-4B8C-83A1-F6EECF244321}">
                <p14:modId xmlns:p14="http://schemas.microsoft.com/office/powerpoint/2010/main" val="4159540404"/>
              </p:ext>
            </p:extLst>
          </p:nvPr>
        </p:nvGraphicFramePr>
        <p:xfrm>
          <a:off x="2904629" y="2053376"/>
          <a:ext cx="6905166" cy="4926627"/>
        </p:xfrm>
        <a:graphic>
          <a:graphicData uri="http://schemas.openxmlformats.org/drawingml/2006/table">
            <a:tbl>
              <a:tblPr firstRow="1" bandRow="1">
                <a:tableStyleId>{21E4AEA4-8DFA-4A89-87EB-49C32662AFE0}</a:tableStyleId>
              </a:tblPr>
              <a:tblGrid>
                <a:gridCol w="1008620">
                  <a:extLst>
                    <a:ext uri="{9D8B030D-6E8A-4147-A177-3AD203B41FA5}">
                      <a16:colId xmlns:a16="http://schemas.microsoft.com/office/drawing/2014/main" val="20000"/>
                    </a:ext>
                  </a:extLst>
                </a:gridCol>
                <a:gridCol w="2443963">
                  <a:extLst>
                    <a:ext uri="{9D8B030D-6E8A-4147-A177-3AD203B41FA5}">
                      <a16:colId xmlns:a16="http://schemas.microsoft.com/office/drawing/2014/main" val="20001"/>
                    </a:ext>
                  </a:extLst>
                </a:gridCol>
                <a:gridCol w="892241">
                  <a:extLst>
                    <a:ext uri="{9D8B030D-6E8A-4147-A177-3AD203B41FA5}">
                      <a16:colId xmlns:a16="http://schemas.microsoft.com/office/drawing/2014/main" val="20002"/>
                    </a:ext>
                  </a:extLst>
                </a:gridCol>
                <a:gridCol w="2560342">
                  <a:extLst>
                    <a:ext uri="{9D8B030D-6E8A-4147-A177-3AD203B41FA5}">
                      <a16:colId xmlns:a16="http://schemas.microsoft.com/office/drawing/2014/main" val="20003"/>
                    </a:ext>
                  </a:extLst>
                </a:gridCol>
              </a:tblGrid>
              <a:tr h="425911">
                <a:tc gridSpan="4">
                  <a:txBody>
                    <a:bodyPr/>
                    <a:lstStyle/>
                    <a:p>
                      <a:pPr>
                        <a:spcBef>
                          <a:spcPts val="10"/>
                        </a:spcBef>
                        <a:spcAft>
                          <a:spcPts val="10"/>
                        </a:spcAft>
                      </a:pPr>
                      <a:r>
                        <a:rPr lang="fr-FR" sz="1800" b="1" dirty="0">
                          <a:solidFill>
                            <a:schemeClr val="bg1"/>
                          </a:solidFill>
                          <a:latin typeface="+mn-lt"/>
                          <a:ea typeface="Cambria"/>
                          <a:cs typeface="Times New Roman"/>
                          <a:sym typeface="Wingdings"/>
                        </a:rPr>
                        <a:t>1. </a:t>
                      </a:r>
                      <a:r>
                        <a:rPr lang="fr-FR" sz="1800" b="1" dirty="0">
                          <a:solidFill>
                            <a:schemeClr val="bg1"/>
                          </a:solidFill>
                          <a:latin typeface="+mn-lt"/>
                          <a:ea typeface="Cambria"/>
                          <a:cs typeface="Times New Roman"/>
                        </a:rPr>
                        <a:t>Mise</a:t>
                      </a:r>
                      <a:r>
                        <a:rPr lang="fr-FR" sz="1800" b="1" baseline="0" dirty="0">
                          <a:solidFill>
                            <a:schemeClr val="bg1"/>
                          </a:solidFill>
                          <a:latin typeface="+mn-lt"/>
                          <a:ea typeface="Cambria"/>
                          <a:cs typeface="Times New Roman"/>
                        </a:rPr>
                        <a:t> en paiement de la convention et de la subvention CAF</a:t>
                      </a:r>
                      <a:endParaRPr lang="fr-FR" sz="1800" b="1" dirty="0">
                        <a:solidFill>
                          <a:schemeClr val="bg1"/>
                        </a:solidFill>
                        <a:latin typeface="+mn-lt"/>
                        <a:ea typeface="Cambria"/>
                        <a:cs typeface="Times New Roman"/>
                      </a:endParaRPr>
                    </a:p>
                  </a:txBody>
                  <a:tcPr marL="80201" marR="80201" marT="0" marB="0">
                    <a:solidFill>
                      <a:schemeClr val="accent6">
                        <a:lumMod val="75000"/>
                      </a:schemeClr>
                    </a:solidFill>
                  </a:tcPr>
                </a:tc>
                <a:tc hMerge="1">
                  <a:txBody>
                    <a:bodyPr/>
                    <a:lstStyle/>
                    <a:p>
                      <a:pPr algn="l">
                        <a:spcBef>
                          <a:spcPts val="10"/>
                        </a:spcBef>
                        <a:spcAft>
                          <a:spcPts val="10"/>
                        </a:spcAft>
                      </a:pPr>
                      <a:endParaRPr lang="fr-FR" sz="1000" b="1" dirty="0">
                        <a:solidFill>
                          <a:schemeClr val="tx1"/>
                        </a:solidFill>
                        <a:latin typeface="+mn-lt"/>
                        <a:ea typeface="Cambria"/>
                        <a:cs typeface="Times New Roman"/>
                      </a:endParaRPr>
                    </a:p>
                  </a:txBody>
                  <a:tcPr marL="68580" marR="68580" marT="0" marB="0">
                    <a:solidFill>
                      <a:schemeClr val="accent6">
                        <a:lumMod val="60000"/>
                        <a:lumOff val="40000"/>
                      </a:schemeClr>
                    </a:solidFill>
                  </a:tcPr>
                </a:tc>
                <a:tc hMerge="1">
                  <a:txBody>
                    <a:bodyPr/>
                    <a:lstStyle/>
                    <a:p>
                      <a:pPr algn="r">
                        <a:spcBef>
                          <a:spcPts val="10"/>
                        </a:spcBef>
                        <a:spcAft>
                          <a:spcPts val="10"/>
                        </a:spcAft>
                      </a:pPr>
                      <a:endParaRPr lang="fr-FR" sz="1000" b="0" dirty="0">
                        <a:solidFill>
                          <a:schemeClr val="tx1"/>
                        </a:solidFill>
                        <a:latin typeface="+mn-lt"/>
                        <a:ea typeface="Cambria"/>
                        <a:cs typeface="Times New Roman"/>
                      </a:endParaRPr>
                    </a:p>
                  </a:txBody>
                  <a:tcPr marL="68580" marR="68580" marT="0" marB="0">
                    <a:solidFill>
                      <a:schemeClr val="accent6">
                        <a:lumMod val="60000"/>
                        <a:lumOff val="40000"/>
                      </a:schemeClr>
                    </a:solidFill>
                  </a:tcPr>
                </a:tc>
                <a:tc hMerge="1">
                  <a:txBody>
                    <a:bodyPr/>
                    <a:lstStyle/>
                    <a:p>
                      <a:pPr marL="0" marR="0" indent="0" algn="r" defTabSz="914400" rtl="0" eaLnBrk="1" fontAlgn="auto" latinLnBrk="0" hangingPunct="1">
                        <a:lnSpc>
                          <a:spcPct val="100000"/>
                        </a:lnSpc>
                        <a:spcBef>
                          <a:spcPts val="10"/>
                        </a:spcBef>
                        <a:spcAft>
                          <a:spcPts val="10"/>
                        </a:spcAft>
                        <a:buClrTx/>
                        <a:buSzTx/>
                        <a:buFontTx/>
                        <a:buNone/>
                        <a:tabLst/>
                        <a:defRPr/>
                      </a:pPr>
                      <a:endParaRPr lang="fr-FR" sz="1000" b="0" dirty="0">
                        <a:solidFill>
                          <a:schemeClr val="tx1"/>
                        </a:solidFill>
                        <a:latin typeface="+mn-lt"/>
                        <a:ea typeface="Cambria"/>
                        <a:cs typeface="Times New Roman"/>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425911">
                <a:tc>
                  <a:txBody>
                    <a:bodyPr/>
                    <a:lstStyle/>
                    <a:p>
                      <a:pPr>
                        <a:spcBef>
                          <a:spcPts val="10"/>
                        </a:spcBef>
                        <a:spcAft>
                          <a:spcPts val="10"/>
                        </a:spcAft>
                      </a:pPr>
                      <a:r>
                        <a:rPr lang="fr-FR" sz="1100" b="1" dirty="0">
                          <a:solidFill>
                            <a:schemeClr val="tx1"/>
                          </a:solidFill>
                          <a:latin typeface="+mn-lt"/>
                          <a:ea typeface="Cambria"/>
                          <a:cs typeface="Times New Roman"/>
                        </a:rPr>
                        <a:t>Avril 2016</a:t>
                      </a:r>
                    </a:p>
                  </a:txBody>
                  <a:tcPr marL="80201" marR="80201" marT="0" marB="0" anchor="ctr">
                    <a:solidFill>
                      <a:schemeClr val="accent6">
                        <a:lumMod val="60000"/>
                        <a:lumOff val="40000"/>
                      </a:schemeClr>
                    </a:solidFill>
                  </a:tcPr>
                </a:tc>
                <a:tc>
                  <a:txBody>
                    <a:bodyPr/>
                    <a:lstStyle/>
                    <a:p>
                      <a:pPr algn="l">
                        <a:spcBef>
                          <a:spcPts val="10"/>
                        </a:spcBef>
                        <a:spcAft>
                          <a:spcPts val="10"/>
                        </a:spcAft>
                      </a:pPr>
                      <a:r>
                        <a:rPr lang="fr-FR" sz="1100" b="1" dirty="0">
                          <a:solidFill>
                            <a:schemeClr val="tx1"/>
                          </a:solidFill>
                          <a:latin typeface="+mn-lt"/>
                          <a:ea typeface="Cambria"/>
                          <a:cs typeface="Times New Roman"/>
                        </a:rPr>
                        <a:t>Signature</a:t>
                      </a:r>
                      <a:r>
                        <a:rPr lang="fr-FR" sz="1100" b="1" baseline="0" dirty="0">
                          <a:solidFill>
                            <a:schemeClr val="tx1"/>
                          </a:solidFill>
                          <a:latin typeface="+mn-lt"/>
                          <a:ea typeface="Cambria"/>
                          <a:cs typeface="Times New Roman"/>
                        </a:rPr>
                        <a:t> de la convention de réservation de berceau</a:t>
                      </a:r>
                      <a:endParaRPr lang="fr-FR" sz="1100" b="1" dirty="0">
                        <a:solidFill>
                          <a:schemeClr val="tx1"/>
                        </a:solidFill>
                        <a:latin typeface="+mn-lt"/>
                        <a:ea typeface="Cambria"/>
                        <a:cs typeface="Times New Roman"/>
                      </a:endParaRPr>
                    </a:p>
                  </a:txBody>
                  <a:tcPr marL="80201" marR="80201" marT="0" marB="0" anchor="ctr">
                    <a:solidFill>
                      <a:schemeClr val="accent6">
                        <a:lumMod val="60000"/>
                        <a:lumOff val="40000"/>
                      </a:schemeClr>
                    </a:solidFill>
                  </a:tcPr>
                </a:tc>
                <a:tc>
                  <a:txBody>
                    <a:bodyPr/>
                    <a:lstStyle/>
                    <a:p>
                      <a:pPr algn="r">
                        <a:spcBef>
                          <a:spcPts val="10"/>
                        </a:spcBef>
                        <a:spcAft>
                          <a:spcPts val="10"/>
                        </a:spcAft>
                      </a:pPr>
                      <a:r>
                        <a:rPr lang="fr-FR" sz="1100" b="1" dirty="0">
                          <a:solidFill>
                            <a:schemeClr val="tx1"/>
                          </a:solidFill>
                          <a:latin typeface="+mn-lt"/>
                          <a:ea typeface="Cambria"/>
                          <a:cs typeface="Times New Roman"/>
                        </a:rPr>
                        <a:t>12.800 €</a:t>
                      </a:r>
                    </a:p>
                  </a:txBody>
                  <a:tcPr marL="80201" marR="80201" marT="0" marB="0" anchor="ctr">
                    <a:solidFill>
                      <a:schemeClr val="accent6">
                        <a:lumMod val="60000"/>
                        <a:lumOff val="40000"/>
                      </a:schemeClr>
                    </a:solidFill>
                  </a:tcPr>
                </a:tc>
                <a:tc>
                  <a:txBody>
                    <a:bodyPr/>
                    <a:lstStyle/>
                    <a:p>
                      <a:pPr marL="0" marR="0" indent="0" algn="r" defTabSz="914400" rtl="0" eaLnBrk="1" fontAlgn="auto" latinLnBrk="0" hangingPunct="1">
                        <a:lnSpc>
                          <a:spcPct val="100000"/>
                        </a:lnSpc>
                        <a:spcBef>
                          <a:spcPts val="10"/>
                        </a:spcBef>
                        <a:spcAft>
                          <a:spcPts val="10"/>
                        </a:spcAft>
                        <a:buClrTx/>
                        <a:buSzTx/>
                        <a:buFontTx/>
                        <a:buNone/>
                        <a:tabLst/>
                        <a:defRPr/>
                      </a:pPr>
                      <a:r>
                        <a:rPr lang="fr-FR" sz="1100" b="0" dirty="0">
                          <a:solidFill>
                            <a:schemeClr val="tx1"/>
                          </a:solidFill>
                          <a:latin typeface="+mn-lt"/>
                          <a:ea typeface="Cambria"/>
                          <a:cs typeface="Times New Roman"/>
                        </a:rPr>
                        <a:t>Aucun</a:t>
                      </a:r>
                      <a:r>
                        <a:rPr lang="fr-FR" sz="1100" b="0" baseline="0" dirty="0">
                          <a:solidFill>
                            <a:schemeClr val="tx1"/>
                          </a:solidFill>
                          <a:latin typeface="+mn-lt"/>
                          <a:ea typeface="Cambria"/>
                          <a:cs typeface="Times New Roman"/>
                        </a:rPr>
                        <a:t> acompte à verser</a:t>
                      </a:r>
                      <a:endParaRPr lang="fr-FR" sz="1100" b="0" dirty="0">
                        <a:solidFill>
                          <a:schemeClr val="tx1"/>
                        </a:solidFill>
                        <a:latin typeface="+mn-lt"/>
                        <a:ea typeface="Cambria"/>
                        <a:cs typeface="Times New Roman"/>
                      </a:endParaRPr>
                    </a:p>
                  </a:txBody>
                  <a:tcPr marL="80201" marR="80201" marT="0" marB="0" anchor="ctr">
                    <a:solidFill>
                      <a:schemeClr val="accent6">
                        <a:lumMod val="60000"/>
                        <a:lumOff val="40000"/>
                      </a:schemeClr>
                    </a:solidFill>
                  </a:tcPr>
                </a:tc>
                <a:extLst>
                  <a:ext uri="{0D108BD9-81ED-4DB2-BD59-A6C34878D82A}">
                    <a16:rowId xmlns:a16="http://schemas.microsoft.com/office/drawing/2014/main" val="10001"/>
                  </a:ext>
                </a:extLst>
              </a:tr>
              <a:tr h="504084">
                <a:tc>
                  <a:txBody>
                    <a:bodyPr/>
                    <a:lstStyle/>
                    <a:p>
                      <a:pPr>
                        <a:spcBef>
                          <a:spcPts val="10"/>
                        </a:spcBef>
                        <a:spcAft>
                          <a:spcPts val="10"/>
                        </a:spcAft>
                      </a:pPr>
                      <a:endParaRPr lang="fr-FR" sz="1100" b="1" dirty="0">
                        <a:solidFill>
                          <a:schemeClr val="tx1"/>
                        </a:solidFill>
                        <a:latin typeface="+mn-lt"/>
                        <a:ea typeface="Cambria"/>
                        <a:cs typeface="Times New Roman"/>
                      </a:endParaRPr>
                    </a:p>
                  </a:txBody>
                  <a:tcPr marL="80201" marR="80201" marT="0" marB="0" anchor="ctr">
                    <a:solidFill>
                      <a:schemeClr val="accent3">
                        <a:lumMod val="20000"/>
                        <a:lumOff val="80000"/>
                      </a:schemeClr>
                    </a:solidFill>
                  </a:tcPr>
                </a:tc>
                <a:tc>
                  <a:txBody>
                    <a:bodyPr/>
                    <a:lstStyle/>
                    <a:p>
                      <a:pPr algn="l">
                        <a:spcBef>
                          <a:spcPts val="10"/>
                        </a:spcBef>
                        <a:spcAft>
                          <a:spcPts val="10"/>
                        </a:spcAft>
                      </a:pPr>
                      <a:r>
                        <a:rPr lang="fr-FR" sz="1100" b="1" dirty="0">
                          <a:solidFill>
                            <a:schemeClr val="tx1"/>
                          </a:solidFill>
                          <a:latin typeface="+mn-lt"/>
                          <a:ea typeface="Cambria"/>
                          <a:cs typeface="Times New Roman"/>
                        </a:rPr>
                        <a:t>Subvention</a:t>
                      </a:r>
                      <a:r>
                        <a:rPr lang="fr-FR" sz="1100" b="1" baseline="0" dirty="0">
                          <a:solidFill>
                            <a:schemeClr val="tx1"/>
                          </a:solidFill>
                          <a:latin typeface="+mn-lt"/>
                          <a:ea typeface="Cambria"/>
                          <a:cs typeface="Times New Roman"/>
                        </a:rPr>
                        <a:t> CAF </a:t>
                      </a:r>
                      <a:r>
                        <a:rPr lang="fr-FR" sz="1100" b="1" dirty="0">
                          <a:latin typeface="+mn-lt"/>
                          <a:ea typeface="Cambria"/>
                          <a:cs typeface="Times New Roman"/>
                        </a:rPr>
                        <a:t>au titre du Contrat Enfance</a:t>
                      </a:r>
                      <a:r>
                        <a:rPr lang="fr-FR" sz="1100" b="1" baseline="0" dirty="0">
                          <a:latin typeface="+mn-lt"/>
                          <a:ea typeface="Cambria"/>
                          <a:cs typeface="Times New Roman"/>
                        </a:rPr>
                        <a:t> Jeunesse (CEJ)</a:t>
                      </a:r>
                      <a:endParaRPr lang="fr-FR" sz="1100" b="1" dirty="0">
                        <a:solidFill>
                          <a:schemeClr val="tx1"/>
                        </a:solidFill>
                        <a:latin typeface="+mn-lt"/>
                        <a:ea typeface="Cambria"/>
                        <a:cs typeface="Times New Roman"/>
                      </a:endParaRPr>
                    </a:p>
                  </a:txBody>
                  <a:tcPr marL="80201" marR="80201" marT="0" marB="0" anchor="ctr">
                    <a:solidFill>
                      <a:schemeClr val="accent3">
                        <a:lumMod val="20000"/>
                        <a:lumOff val="80000"/>
                      </a:schemeClr>
                    </a:solidFill>
                  </a:tcPr>
                </a:tc>
                <a:tc>
                  <a:txBody>
                    <a:bodyPr/>
                    <a:lstStyle/>
                    <a:p>
                      <a:pPr algn="r">
                        <a:spcBef>
                          <a:spcPts val="10"/>
                        </a:spcBef>
                        <a:spcAft>
                          <a:spcPts val="10"/>
                        </a:spcAft>
                      </a:pPr>
                      <a:r>
                        <a:rPr lang="fr-FR" sz="1100" b="1" dirty="0">
                          <a:solidFill>
                            <a:schemeClr val="tx1"/>
                          </a:solidFill>
                          <a:latin typeface="+mn-lt"/>
                          <a:ea typeface="Cambria"/>
                          <a:cs typeface="Times New Roman"/>
                        </a:rPr>
                        <a:t>1,000 €</a:t>
                      </a:r>
                    </a:p>
                  </a:txBody>
                  <a:tcPr marL="80201" marR="80201" marT="0" marB="0" anchor="ctr">
                    <a:solidFill>
                      <a:schemeClr val="accent3">
                        <a:lumMod val="20000"/>
                        <a:lumOff val="80000"/>
                      </a:schemeClr>
                    </a:solidFill>
                  </a:tcPr>
                </a:tc>
                <a:tc>
                  <a:txBody>
                    <a:bodyPr/>
                    <a:lstStyle/>
                    <a:p>
                      <a:pPr marL="0" marR="0" indent="0" algn="r" defTabSz="914400" rtl="0" eaLnBrk="1" fontAlgn="auto" latinLnBrk="0" hangingPunct="1">
                        <a:lnSpc>
                          <a:spcPct val="100000"/>
                        </a:lnSpc>
                        <a:spcBef>
                          <a:spcPts val="10"/>
                        </a:spcBef>
                        <a:spcAft>
                          <a:spcPts val="10"/>
                        </a:spcAft>
                        <a:buClrTx/>
                        <a:buSzTx/>
                        <a:buFontTx/>
                        <a:buNone/>
                        <a:tabLst/>
                        <a:defRPr/>
                      </a:pPr>
                      <a:r>
                        <a:rPr lang="fr-FR" sz="1100" b="0" baseline="0" dirty="0">
                          <a:latin typeface="+mn-lt"/>
                          <a:ea typeface="Cambria"/>
                          <a:cs typeface="Times New Roman"/>
                        </a:rPr>
                        <a:t>Somme directement versée à la crèche par la CAF. Pas d’avance de trésorerie de la part de l’entreprise réservataire</a:t>
                      </a:r>
                      <a:endParaRPr lang="fr-FR" sz="1100" b="0" dirty="0">
                        <a:solidFill>
                          <a:schemeClr val="tx1"/>
                        </a:solidFill>
                        <a:latin typeface="+mn-lt"/>
                        <a:ea typeface="Cambria"/>
                        <a:cs typeface="Times New Roman"/>
                      </a:endParaRPr>
                    </a:p>
                  </a:txBody>
                  <a:tcPr marL="80201" marR="80201" marT="0" marB="0" anchor="ctr">
                    <a:solidFill>
                      <a:schemeClr val="accent3">
                        <a:lumMod val="20000"/>
                        <a:lumOff val="80000"/>
                      </a:schemeClr>
                    </a:solidFill>
                  </a:tcPr>
                </a:tc>
                <a:extLst>
                  <a:ext uri="{0D108BD9-81ED-4DB2-BD59-A6C34878D82A}">
                    <a16:rowId xmlns:a16="http://schemas.microsoft.com/office/drawing/2014/main" val="10002"/>
                  </a:ext>
                </a:extLst>
              </a:tr>
              <a:tr h="291956">
                <a:tc gridSpan="2">
                  <a:txBody>
                    <a:bodyPr/>
                    <a:lstStyle/>
                    <a:p>
                      <a:pPr>
                        <a:spcBef>
                          <a:spcPts val="10"/>
                        </a:spcBef>
                        <a:spcAft>
                          <a:spcPts val="10"/>
                        </a:spcAft>
                      </a:pPr>
                      <a:r>
                        <a:rPr lang="fr-FR" sz="1400" b="1" dirty="0">
                          <a:solidFill>
                            <a:schemeClr val="bg1"/>
                          </a:solidFill>
                          <a:latin typeface="+mn-lt"/>
                          <a:ea typeface="Cambria"/>
                          <a:cs typeface="Times New Roman"/>
                        </a:rPr>
                        <a:t>SOMME TOTALE A</a:t>
                      </a:r>
                      <a:r>
                        <a:rPr lang="fr-FR" sz="1400" b="1" baseline="0" dirty="0">
                          <a:solidFill>
                            <a:schemeClr val="bg1"/>
                          </a:solidFill>
                          <a:latin typeface="+mn-lt"/>
                          <a:ea typeface="Cambria"/>
                          <a:cs typeface="Times New Roman"/>
                        </a:rPr>
                        <a:t> PAYER PAR L’ENTREPRISE</a:t>
                      </a:r>
                      <a:endParaRPr lang="fr-FR" sz="1400" b="1" dirty="0">
                        <a:solidFill>
                          <a:schemeClr val="bg1"/>
                        </a:solidFill>
                        <a:latin typeface="+mn-lt"/>
                        <a:ea typeface="Cambria"/>
                        <a:cs typeface="Times New Roman"/>
                      </a:endParaRPr>
                    </a:p>
                  </a:txBody>
                  <a:tcPr marL="80201" marR="80201" marT="0" marB="0" anchor="ctr">
                    <a:solidFill>
                      <a:schemeClr val="accent4">
                        <a:lumMod val="50000"/>
                      </a:schemeClr>
                    </a:solidFill>
                  </a:tcPr>
                </a:tc>
                <a:tc hMerge="1">
                  <a:txBody>
                    <a:bodyPr/>
                    <a:lstStyle/>
                    <a:p>
                      <a:pPr algn="l">
                        <a:spcBef>
                          <a:spcPts val="10"/>
                        </a:spcBef>
                        <a:spcAft>
                          <a:spcPts val="10"/>
                        </a:spcAft>
                      </a:pPr>
                      <a:endParaRPr lang="fr-FR" sz="1000" b="0" dirty="0">
                        <a:latin typeface="+mn-lt"/>
                        <a:ea typeface="Cambria"/>
                        <a:cs typeface="Times New Roman"/>
                      </a:endParaRPr>
                    </a:p>
                  </a:txBody>
                  <a:tcPr marL="68580" marR="68580" marT="0" marB="0">
                    <a:solidFill>
                      <a:schemeClr val="accent4">
                        <a:lumMod val="50000"/>
                      </a:schemeClr>
                    </a:solidFill>
                  </a:tcPr>
                </a:tc>
                <a:tc>
                  <a:txBody>
                    <a:bodyPr/>
                    <a:lstStyle/>
                    <a:p>
                      <a:pPr algn="r">
                        <a:spcBef>
                          <a:spcPts val="10"/>
                        </a:spcBef>
                        <a:spcAft>
                          <a:spcPts val="10"/>
                        </a:spcAft>
                      </a:pPr>
                      <a:r>
                        <a:rPr lang="fr-FR" sz="1200" b="1" dirty="0">
                          <a:solidFill>
                            <a:schemeClr val="bg1"/>
                          </a:solidFill>
                          <a:latin typeface="+mn-lt"/>
                          <a:ea typeface="Cambria"/>
                          <a:cs typeface="Times New Roman"/>
                        </a:rPr>
                        <a:t>11.800 €</a:t>
                      </a:r>
                    </a:p>
                  </a:txBody>
                  <a:tcPr marL="80201" marR="80201" marT="0" marB="0" anchor="ctr">
                    <a:solidFill>
                      <a:schemeClr val="accent4">
                        <a:lumMod val="50000"/>
                      </a:schemeClr>
                    </a:solidFill>
                  </a:tcPr>
                </a:tc>
                <a:tc>
                  <a:txBody>
                    <a:bodyPr/>
                    <a:lstStyle/>
                    <a:p>
                      <a:pPr algn="r">
                        <a:spcBef>
                          <a:spcPts val="10"/>
                        </a:spcBef>
                        <a:spcAft>
                          <a:spcPts val="10"/>
                        </a:spcAft>
                      </a:pPr>
                      <a:r>
                        <a:rPr lang="fr-FR" sz="1400" b="1" dirty="0">
                          <a:solidFill>
                            <a:schemeClr val="accent4">
                              <a:lumMod val="50000"/>
                            </a:schemeClr>
                          </a:solidFill>
                          <a:latin typeface="+mn-lt"/>
                          <a:ea typeface="Cambria"/>
                          <a:cs typeface="Times New Roman"/>
                        </a:rPr>
                        <a:t>= Montant brut</a:t>
                      </a:r>
                    </a:p>
                  </a:txBody>
                  <a:tcPr marL="80201" marR="80201" marT="0" marB="0" anchor="ctr">
                    <a:solidFill>
                      <a:schemeClr val="bg1"/>
                    </a:solidFill>
                  </a:tcPr>
                </a:tc>
                <a:extLst>
                  <a:ext uri="{0D108BD9-81ED-4DB2-BD59-A6C34878D82A}">
                    <a16:rowId xmlns:a16="http://schemas.microsoft.com/office/drawing/2014/main" val="10003"/>
                  </a:ext>
                </a:extLst>
              </a:tr>
              <a:tr h="168028">
                <a:tc>
                  <a:txBody>
                    <a:bodyPr/>
                    <a:lstStyle/>
                    <a:p>
                      <a:pPr>
                        <a:spcBef>
                          <a:spcPts val="10"/>
                        </a:spcBef>
                        <a:spcAft>
                          <a:spcPts val="10"/>
                        </a:spcAft>
                      </a:pPr>
                      <a:endParaRPr lang="fr-FR" sz="1100" b="1" dirty="0">
                        <a:latin typeface="+mn-lt"/>
                        <a:ea typeface="Cambria"/>
                        <a:cs typeface="Times New Roman"/>
                      </a:endParaRPr>
                    </a:p>
                  </a:txBody>
                  <a:tcPr marL="80201" marR="80201" marT="0" marB="0" anchor="ctr">
                    <a:solidFill>
                      <a:schemeClr val="bg1"/>
                    </a:solidFill>
                  </a:tcPr>
                </a:tc>
                <a:tc>
                  <a:txBody>
                    <a:bodyPr/>
                    <a:lstStyle/>
                    <a:p>
                      <a:pPr algn="l">
                        <a:spcBef>
                          <a:spcPts val="10"/>
                        </a:spcBef>
                        <a:spcAft>
                          <a:spcPts val="10"/>
                        </a:spcAft>
                      </a:pPr>
                      <a:endParaRPr lang="fr-FR" sz="1100" b="0" dirty="0">
                        <a:latin typeface="+mn-lt"/>
                        <a:ea typeface="Cambria"/>
                        <a:cs typeface="Times New Roman"/>
                      </a:endParaRPr>
                    </a:p>
                  </a:txBody>
                  <a:tcPr marL="80201" marR="80201" marT="0" marB="0" anchor="ctr">
                    <a:solidFill>
                      <a:schemeClr val="bg1"/>
                    </a:solidFill>
                  </a:tcPr>
                </a:tc>
                <a:tc>
                  <a:txBody>
                    <a:bodyPr/>
                    <a:lstStyle/>
                    <a:p>
                      <a:pPr algn="r">
                        <a:spcBef>
                          <a:spcPts val="10"/>
                        </a:spcBef>
                        <a:spcAft>
                          <a:spcPts val="10"/>
                        </a:spcAft>
                      </a:pPr>
                      <a:endParaRPr lang="fr-FR" sz="1100" b="1" dirty="0">
                        <a:latin typeface="+mn-lt"/>
                        <a:ea typeface="Cambria"/>
                        <a:cs typeface="Times New Roman"/>
                      </a:endParaRPr>
                    </a:p>
                  </a:txBody>
                  <a:tcPr marL="80201" marR="80201" marT="0" marB="0" anchor="ctr">
                    <a:solidFill>
                      <a:schemeClr val="bg1"/>
                    </a:solidFill>
                  </a:tcPr>
                </a:tc>
                <a:tc>
                  <a:txBody>
                    <a:bodyPr/>
                    <a:lstStyle/>
                    <a:p>
                      <a:pPr algn="r">
                        <a:spcBef>
                          <a:spcPts val="10"/>
                        </a:spcBef>
                        <a:spcAft>
                          <a:spcPts val="10"/>
                        </a:spcAft>
                      </a:pPr>
                      <a:endParaRPr lang="fr-FR" sz="1100" b="0" dirty="0">
                        <a:latin typeface="+mn-lt"/>
                        <a:ea typeface="Cambria"/>
                        <a:cs typeface="Times New Roman"/>
                      </a:endParaRPr>
                    </a:p>
                  </a:txBody>
                  <a:tcPr marL="80201" marR="80201" marT="0" marB="0" anchor="ctr">
                    <a:solidFill>
                      <a:schemeClr val="bg1"/>
                    </a:solidFill>
                  </a:tcPr>
                </a:tc>
                <a:extLst>
                  <a:ext uri="{0D108BD9-81ED-4DB2-BD59-A6C34878D82A}">
                    <a16:rowId xmlns:a16="http://schemas.microsoft.com/office/drawing/2014/main" val="10004"/>
                  </a:ext>
                </a:extLst>
              </a:tr>
              <a:tr h="840140">
                <a:tc>
                  <a:txBody>
                    <a:bodyPr/>
                    <a:lstStyle/>
                    <a:p>
                      <a:pPr>
                        <a:spcBef>
                          <a:spcPts val="10"/>
                        </a:spcBef>
                        <a:spcAft>
                          <a:spcPts val="10"/>
                        </a:spcAft>
                      </a:pPr>
                      <a:r>
                        <a:rPr lang="fr-FR" sz="1100" b="1" dirty="0">
                          <a:latin typeface="+mn-lt"/>
                          <a:ea typeface="Cambria"/>
                          <a:cs typeface="Times New Roman"/>
                        </a:rPr>
                        <a:t>Juin </a:t>
                      </a:r>
                      <a:r>
                        <a:rPr lang="fr-FR" sz="1100" b="1" baseline="0" dirty="0">
                          <a:latin typeface="+mn-lt"/>
                          <a:ea typeface="Cambria"/>
                          <a:cs typeface="Times New Roman"/>
                        </a:rPr>
                        <a:t>2016</a:t>
                      </a:r>
                      <a:endParaRPr lang="fr-FR" sz="1100" b="1" dirty="0">
                        <a:latin typeface="+mn-lt"/>
                        <a:ea typeface="Cambria"/>
                        <a:cs typeface="Times New Roman"/>
                      </a:endParaRPr>
                    </a:p>
                  </a:txBody>
                  <a:tcPr marL="80201" marR="80201" marT="0" marB="0" anchor="ctr">
                    <a:solidFill>
                      <a:schemeClr val="accent3">
                        <a:lumMod val="20000"/>
                        <a:lumOff val="80000"/>
                      </a:schemeClr>
                    </a:solidFill>
                  </a:tcPr>
                </a:tc>
                <a:tc>
                  <a:txBody>
                    <a:bodyPr/>
                    <a:lstStyle/>
                    <a:p>
                      <a:pPr algn="l">
                        <a:spcBef>
                          <a:spcPts val="10"/>
                        </a:spcBef>
                        <a:spcAft>
                          <a:spcPts val="10"/>
                        </a:spcAft>
                      </a:pPr>
                      <a:r>
                        <a:rPr lang="fr-FR" sz="1100" b="1" dirty="0">
                          <a:latin typeface="+mn-lt"/>
                          <a:ea typeface="Cambria"/>
                          <a:cs typeface="Times New Roman"/>
                        </a:rPr>
                        <a:t>Mise en paiement </a:t>
                      </a:r>
                      <a:r>
                        <a:rPr lang="fr-FR" sz="1100" b="1" u="sng" dirty="0">
                          <a:latin typeface="+mn-lt"/>
                          <a:ea typeface="Cambria"/>
                          <a:cs typeface="Times New Roman"/>
                        </a:rPr>
                        <a:t>par la CAF </a:t>
                      </a:r>
                      <a:r>
                        <a:rPr lang="fr-FR" sz="1100" b="1" dirty="0">
                          <a:latin typeface="+mn-lt"/>
                          <a:ea typeface="Cambria"/>
                          <a:cs typeface="Times New Roman"/>
                        </a:rPr>
                        <a:t>de la subvention due au titre du Contrat Enfance</a:t>
                      </a:r>
                      <a:r>
                        <a:rPr lang="fr-FR" sz="1100" b="1" baseline="0" dirty="0">
                          <a:latin typeface="+mn-lt"/>
                          <a:ea typeface="Cambria"/>
                          <a:cs typeface="Times New Roman"/>
                        </a:rPr>
                        <a:t> Jeunesse (CEJ)</a:t>
                      </a:r>
                    </a:p>
                    <a:p>
                      <a:pPr algn="l">
                        <a:spcBef>
                          <a:spcPts val="10"/>
                        </a:spcBef>
                        <a:spcAft>
                          <a:spcPts val="10"/>
                        </a:spcAft>
                      </a:pPr>
                      <a:r>
                        <a:rPr lang="fr-FR" sz="1100" b="0" baseline="0" dirty="0">
                          <a:latin typeface="+mn-lt"/>
                          <a:ea typeface="Cambria"/>
                          <a:cs typeface="Times New Roman"/>
                        </a:rPr>
                        <a:t>(acompte 70 % de la subvention)</a:t>
                      </a:r>
                      <a:endParaRPr lang="fr-FR" sz="1100" b="0" dirty="0">
                        <a:latin typeface="+mn-lt"/>
                        <a:ea typeface="Cambria"/>
                        <a:cs typeface="Times New Roman"/>
                      </a:endParaRPr>
                    </a:p>
                  </a:txBody>
                  <a:tcPr marL="80201" marR="80201" marT="0" marB="0" anchor="ctr">
                    <a:solidFill>
                      <a:schemeClr val="accent3">
                        <a:lumMod val="20000"/>
                        <a:lumOff val="80000"/>
                      </a:schemeClr>
                    </a:solidFill>
                  </a:tcPr>
                </a:tc>
                <a:tc>
                  <a:txBody>
                    <a:bodyPr/>
                    <a:lstStyle/>
                    <a:p>
                      <a:pPr algn="r">
                        <a:spcBef>
                          <a:spcPts val="10"/>
                        </a:spcBef>
                        <a:spcAft>
                          <a:spcPts val="10"/>
                        </a:spcAft>
                      </a:pPr>
                      <a:r>
                        <a:rPr lang="fr-FR" sz="1100" b="1" dirty="0">
                          <a:latin typeface="+mn-lt"/>
                          <a:ea typeface="Cambria"/>
                          <a:cs typeface="Times New Roman"/>
                        </a:rPr>
                        <a:t>-  700 €</a:t>
                      </a:r>
                    </a:p>
                  </a:txBody>
                  <a:tcPr marL="80201" marR="80201" marT="0" marB="0" anchor="ctr">
                    <a:solidFill>
                      <a:schemeClr val="accent3">
                        <a:lumMod val="20000"/>
                        <a:lumOff val="80000"/>
                      </a:schemeClr>
                    </a:solidFill>
                  </a:tcPr>
                </a:tc>
                <a:tc>
                  <a:txBody>
                    <a:bodyPr/>
                    <a:lstStyle/>
                    <a:p>
                      <a:pPr algn="r">
                        <a:spcBef>
                          <a:spcPts val="10"/>
                        </a:spcBef>
                        <a:spcAft>
                          <a:spcPts val="10"/>
                        </a:spcAft>
                      </a:pPr>
                      <a:r>
                        <a:rPr lang="fr-FR" sz="1100" b="0" dirty="0">
                          <a:latin typeface="+mn-lt"/>
                          <a:ea typeface="Cambria"/>
                          <a:cs typeface="Times New Roman"/>
                        </a:rPr>
                        <a:t>Acompte</a:t>
                      </a:r>
                      <a:r>
                        <a:rPr lang="fr-FR" sz="1100" b="0" baseline="0" dirty="0">
                          <a:latin typeface="+mn-lt"/>
                          <a:ea typeface="Cambria"/>
                          <a:cs typeface="Times New Roman"/>
                        </a:rPr>
                        <a:t> correspondant à 70 % de la subvention octroyée à l’entreprise réservataire (4.243 € à percevoir au total). Somme directement versée à la crèche par la CAF</a:t>
                      </a:r>
                      <a:endParaRPr lang="fr-FR" sz="1100" b="0" dirty="0">
                        <a:latin typeface="+mn-lt"/>
                        <a:ea typeface="Cambria"/>
                        <a:cs typeface="Times New Roman"/>
                      </a:endParaRPr>
                    </a:p>
                  </a:txBody>
                  <a:tcPr marL="80201" marR="80201" marT="0" marB="0" anchor="ctr">
                    <a:solidFill>
                      <a:schemeClr val="accent3">
                        <a:lumMod val="20000"/>
                        <a:lumOff val="80000"/>
                      </a:schemeClr>
                    </a:solidFill>
                  </a:tcPr>
                </a:tc>
                <a:extLst>
                  <a:ext uri="{0D108BD9-81ED-4DB2-BD59-A6C34878D82A}">
                    <a16:rowId xmlns:a16="http://schemas.microsoft.com/office/drawing/2014/main" val="10005"/>
                  </a:ext>
                </a:extLst>
              </a:tr>
              <a:tr h="558651">
                <a:tc>
                  <a:txBody>
                    <a:bodyPr/>
                    <a:lstStyle/>
                    <a:p>
                      <a:pPr>
                        <a:spcBef>
                          <a:spcPts val="10"/>
                        </a:spcBef>
                        <a:spcAft>
                          <a:spcPts val="10"/>
                        </a:spcAft>
                      </a:pPr>
                      <a:r>
                        <a:rPr lang="fr-FR" sz="1100" b="1" dirty="0">
                          <a:latin typeface="+mn-lt"/>
                          <a:ea typeface="Cambria"/>
                          <a:cs typeface="Times New Roman"/>
                        </a:rPr>
                        <a:t>1</a:t>
                      </a:r>
                      <a:r>
                        <a:rPr lang="fr-FR" sz="1100" b="1" baseline="30000" dirty="0">
                          <a:latin typeface="+mn-lt"/>
                          <a:ea typeface="Cambria"/>
                          <a:cs typeface="Times New Roman"/>
                        </a:rPr>
                        <a:t>ier</a:t>
                      </a:r>
                      <a:r>
                        <a:rPr lang="fr-FR" sz="1100" b="1" dirty="0">
                          <a:latin typeface="+mn-lt"/>
                          <a:ea typeface="Cambria"/>
                          <a:cs typeface="Times New Roman"/>
                        </a:rPr>
                        <a:t> sept.</a:t>
                      </a:r>
                      <a:r>
                        <a:rPr lang="fr-FR" sz="1100" b="1" baseline="0" dirty="0">
                          <a:latin typeface="+mn-lt"/>
                          <a:ea typeface="Cambria"/>
                          <a:cs typeface="Times New Roman"/>
                        </a:rPr>
                        <a:t> 2016</a:t>
                      </a:r>
                      <a:endParaRPr lang="fr-FR" sz="1100" b="1" dirty="0">
                        <a:latin typeface="+mn-lt"/>
                        <a:ea typeface="Cambria"/>
                        <a:cs typeface="Times New Roman"/>
                      </a:endParaRPr>
                    </a:p>
                  </a:txBody>
                  <a:tcPr marL="80201" marR="80201" marT="0" marB="0" anchor="ctr">
                    <a:solidFill>
                      <a:schemeClr val="accent4">
                        <a:lumMod val="40000"/>
                        <a:lumOff val="60000"/>
                      </a:schemeClr>
                    </a:solidFill>
                  </a:tcPr>
                </a:tc>
                <a:tc>
                  <a:txBody>
                    <a:bodyPr/>
                    <a:lstStyle/>
                    <a:p>
                      <a:pPr algn="l">
                        <a:spcBef>
                          <a:spcPts val="10"/>
                        </a:spcBef>
                        <a:spcAft>
                          <a:spcPts val="10"/>
                        </a:spcAft>
                      </a:pPr>
                      <a:r>
                        <a:rPr lang="fr-FR" sz="1100" b="0" dirty="0">
                          <a:latin typeface="+mn-lt"/>
                          <a:ea typeface="Cambria"/>
                          <a:cs typeface="Times New Roman"/>
                        </a:rPr>
                        <a:t>Démarrage de la convention (accueil de l’enfant)</a:t>
                      </a:r>
                      <a:r>
                        <a:rPr lang="fr-FR" sz="1100" b="0" baseline="0" dirty="0">
                          <a:latin typeface="+mn-lt"/>
                          <a:ea typeface="Cambria"/>
                          <a:cs typeface="Times New Roman"/>
                        </a:rPr>
                        <a:t> : m</a:t>
                      </a:r>
                      <a:r>
                        <a:rPr lang="fr-FR" sz="1100" b="0" dirty="0">
                          <a:latin typeface="+mn-lt"/>
                          <a:ea typeface="Cambria"/>
                          <a:cs typeface="Times New Roman"/>
                        </a:rPr>
                        <a:t>ise en paiement du premier acompte (1</a:t>
                      </a:r>
                      <a:r>
                        <a:rPr lang="fr-FR" sz="1100" b="0" baseline="30000" dirty="0">
                          <a:latin typeface="+mn-lt"/>
                          <a:ea typeface="Cambria"/>
                          <a:cs typeface="Times New Roman"/>
                        </a:rPr>
                        <a:t>ier</a:t>
                      </a:r>
                      <a:r>
                        <a:rPr lang="fr-FR" sz="1100" b="0" dirty="0">
                          <a:latin typeface="+mn-lt"/>
                          <a:ea typeface="Cambria"/>
                          <a:cs typeface="Times New Roman"/>
                        </a:rPr>
                        <a:t> trimestre) : 25 %</a:t>
                      </a:r>
                    </a:p>
                  </a:txBody>
                  <a:tcPr marL="80201" marR="80201" marT="0" marB="0" anchor="ctr">
                    <a:solidFill>
                      <a:schemeClr val="accent4">
                        <a:lumMod val="40000"/>
                        <a:lumOff val="60000"/>
                      </a:schemeClr>
                    </a:solidFill>
                  </a:tcPr>
                </a:tc>
                <a:tc>
                  <a:txBody>
                    <a:bodyPr/>
                    <a:lstStyle/>
                    <a:p>
                      <a:pPr algn="r">
                        <a:spcBef>
                          <a:spcPts val="10"/>
                        </a:spcBef>
                        <a:spcAft>
                          <a:spcPts val="10"/>
                        </a:spcAft>
                      </a:pPr>
                      <a:r>
                        <a:rPr lang="fr-FR" sz="1100" b="1" dirty="0">
                          <a:latin typeface="+mn-lt"/>
                          <a:ea typeface="Cambria"/>
                          <a:cs typeface="Times New Roman"/>
                        </a:rPr>
                        <a:t>2.950 €</a:t>
                      </a:r>
                    </a:p>
                  </a:txBody>
                  <a:tcPr marL="80201" marR="80201" marT="0" marB="0" anchor="ctr">
                    <a:solidFill>
                      <a:schemeClr val="accent4">
                        <a:lumMod val="40000"/>
                        <a:lumOff val="60000"/>
                      </a:schemeClr>
                    </a:solidFill>
                  </a:tcPr>
                </a:tc>
                <a:tc>
                  <a:txBody>
                    <a:bodyPr/>
                    <a:lstStyle/>
                    <a:p>
                      <a:pPr algn="r">
                        <a:spcBef>
                          <a:spcPts val="10"/>
                        </a:spcBef>
                        <a:spcAft>
                          <a:spcPts val="10"/>
                        </a:spcAft>
                      </a:pPr>
                      <a:r>
                        <a:rPr lang="fr-FR" sz="1100" b="0" dirty="0">
                          <a:latin typeface="+mn-lt"/>
                          <a:ea typeface="Cambria"/>
                          <a:cs typeface="Times New Roman"/>
                        </a:rPr>
                        <a:t>Facture</a:t>
                      </a:r>
                      <a:r>
                        <a:rPr lang="fr-FR" sz="1100" b="0" baseline="0" dirty="0">
                          <a:latin typeface="+mn-lt"/>
                          <a:ea typeface="Cambria"/>
                          <a:cs typeface="Times New Roman"/>
                        </a:rPr>
                        <a:t> d’acompte 1/3</a:t>
                      </a:r>
                      <a:endParaRPr lang="fr-FR" sz="1100" b="0" dirty="0">
                        <a:latin typeface="+mn-lt"/>
                        <a:ea typeface="Cambria"/>
                        <a:cs typeface="Times New Roman"/>
                      </a:endParaRPr>
                    </a:p>
                  </a:txBody>
                  <a:tcPr marL="80201" marR="80201" marT="0" marB="0" anchor="ctr">
                    <a:solidFill>
                      <a:schemeClr val="accent4">
                        <a:lumMod val="40000"/>
                        <a:lumOff val="60000"/>
                      </a:schemeClr>
                    </a:solidFill>
                  </a:tcPr>
                </a:tc>
                <a:extLst>
                  <a:ext uri="{0D108BD9-81ED-4DB2-BD59-A6C34878D82A}">
                    <a16:rowId xmlns:a16="http://schemas.microsoft.com/office/drawing/2014/main" val="10006"/>
                  </a:ext>
                </a:extLst>
              </a:tr>
              <a:tr h="314662">
                <a:tc>
                  <a:txBody>
                    <a:bodyPr/>
                    <a:lstStyle/>
                    <a:p>
                      <a:pPr>
                        <a:spcBef>
                          <a:spcPts val="10"/>
                        </a:spcBef>
                        <a:spcAft>
                          <a:spcPts val="10"/>
                        </a:spcAft>
                      </a:pPr>
                      <a:r>
                        <a:rPr lang="fr-FR" sz="1100" b="1" dirty="0">
                          <a:latin typeface="+mn-lt"/>
                          <a:ea typeface="Cambria"/>
                          <a:cs typeface="Times New Roman"/>
                        </a:rPr>
                        <a:t>1</a:t>
                      </a:r>
                      <a:r>
                        <a:rPr lang="fr-FR" sz="1100" b="1" baseline="30000" dirty="0">
                          <a:latin typeface="+mn-lt"/>
                          <a:ea typeface="Cambria"/>
                          <a:cs typeface="Times New Roman"/>
                        </a:rPr>
                        <a:t>ier</a:t>
                      </a:r>
                      <a:r>
                        <a:rPr lang="fr-FR" sz="1100" b="1" dirty="0">
                          <a:latin typeface="+mn-lt"/>
                          <a:ea typeface="Cambria"/>
                          <a:cs typeface="Times New Roman"/>
                        </a:rPr>
                        <a:t> déc. 2016</a:t>
                      </a:r>
                    </a:p>
                  </a:txBody>
                  <a:tcPr marL="80201" marR="80201" marT="0" marB="0" anchor="ctr">
                    <a:solidFill>
                      <a:schemeClr val="accent4">
                        <a:lumMod val="40000"/>
                        <a:lumOff val="60000"/>
                      </a:schemeClr>
                    </a:solidFill>
                  </a:tcPr>
                </a:tc>
                <a:tc>
                  <a:txBody>
                    <a:bodyPr/>
                    <a:lstStyle/>
                    <a:p>
                      <a:pPr algn="l">
                        <a:spcBef>
                          <a:spcPts val="10"/>
                        </a:spcBef>
                        <a:spcAft>
                          <a:spcPts val="10"/>
                        </a:spcAft>
                      </a:pPr>
                      <a:r>
                        <a:rPr lang="fr-FR" sz="1100" b="0" dirty="0">
                          <a:latin typeface="+mn-lt"/>
                          <a:ea typeface="Cambria"/>
                          <a:cs typeface="Times New Roman"/>
                        </a:rPr>
                        <a:t>Mise en paiement du</a:t>
                      </a:r>
                      <a:r>
                        <a:rPr lang="fr-FR" sz="1100" b="0" baseline="0" dirty="0">
                          <a:latin typeface="+mn-lt"/>
                          <a:ea typeface="Cambria"/>
                          <a:cs typeface="Times New Roman"/>
                        </a:rPr>
                        <a:t> deuxième acompte : 25 %</a:t>
                      </a:r>
                      <a:endParaRPr lang="fr-FR" sz="1100" b="0" dirty="0">
                        <a:latin typeface="+mn-lt"/>
                        <a:ea typeface="Cambria"/>
                        <a:cs typeface="Times New Roman"/>
                      </a:endParaRPr>
                    </a:p>
                  </a:txBody>
                  <a:tcPr marL="80201" marR="80201" marT="0" marB="0" anchor="ctr">
                    <a:solidFill>
                      <a:schemeClr val="accent4">
                        <a:lumMod val="40000"/>
                        <a:lumOff val="60000"/>
                      </a:schemeClr>
                    </a:solidFill>
                  </a:tcPr>
                </a:tc>
                <a:tc>
                  <a:txBody>
                    <a:bodyPr/>
                    <a:lstStyle/>
                    <a:p>
                      <a:pPr marL="0" marR="0" lvl="0" indent="0" algn="r" defTabSz="995690" rtl="0" eaLnBrk="1" fontAlgn="auto" latinLnBrk="0" hangingPunct="1">
                        <a:lnSpc>
                          <a:spcPct val="100000"/>
                        </a:lnSpc>
                        <a:spcBef>
                          <a:spcPts val="10"/>
                        </a:spcBef>
                        <a:spcAft>
                          <a:spcPts val="10"/>
                        </a:spcAft>
                        <a:buClrTx/>
                        <a:buSzTx/>
                        <a:buFontTx/>
                        <a:buNone/>
                        <a:tabLst/>
                        <a:defRPr/>
                      </a:pPr>
                      <a:r>
                        <a:rPr kumimoji="0" lang="fr-FR" sz="1100" b="1" i="0" u="none" strike="noStrike" kern="1200" cap="none" spc="0" normalizeH="0" baseline="0" noProof="0">
                          <a:ln>
                            <a:noFill/>
                          </a:ln>
                          <a:solidFill>
                            <a:prstClr val="black"/>
                          </a:solidFill>
                          <a:effectLst/>
                          <a:uLnTx/>
                          <a:uFillTx/>
                          <a:latin typeface="Calibri"/>
                          <a:ea typeface="Cambria"/>
                          <a:cs typeface="Times New Roman"/>
                        </a:rPr>
                        <a:t>2.950 €</a:t>
                      </a:r>
                      <a:endParaRPr kumimoji="0" lang="fr-FR" sz="1100" b="1" i="0" u="none" strike="noStrike" kern="1200" cap="none" spc="0" normalizeH="0" baseline="0" noProof="0" dirty="0">
                        <a:ln>
                          <a:noFill/>
                        </a:ln>
                        <a:solidFill>
                          <a:prstClr val="black"/>
                        </a:solidFill>
                        <a:effectLst/>
                        <a:uLnTx/>
                        <a:uFillTx/>
                        <a:latin typeface="Calibri"/>
                        <a:ea typeface="Cambria"/>
                        <a:cs typeface="Times New Roman"/>
                      </a:endParaRPr>
                    </a:p>
                  </a:txBody>
                  <a:tcPr marL="80201" marR="80201" marT="0" marB="0" anchor="ctr">
                    <a:solidFill>
                      <a:schemeClr val="accent4">
                        <a:lumMod val="40000"/>
                        <a:lumOff val="60000"/>
                      </a:schemeClr>
                    </a:solidFill>
                  </a:tcPr>
                </a:tc>
                <a:tc>
                  <a:txBody>
                    <a:bodyPr/>
                    <a:lstStyle/>
                    <a:p>
                      <a:pPr algn="r">
                        <a:spcBef>
                          <a:spcPts val="10"/>
                        </a:spcBef>
                        <a:spcAft>
                          <a:spcPts val="10"/>
                        </a:spcAft>
                      </a:pPr>
                      <a:r>
                        <a:rPr lang="fr-FR" sz="1100" b="0" dirty="0">
                          <a:latin typeface="+mn-lt"/>
                          <a:ea typeface="Cambria"/>
                          <a:cs typeface="Times New Roman"/>
                        </a:rPr>
                        <a:t>Facture</a:t>
                      </a:r>
                      <a:r>
                        <a:rPr lang="fr-FR" sz="1100" b="0" baseline="0" dirty="0">
                          <a:latin typeface="+mn-lt"/>
                          <a:ea typeface="Cambria"/>
                          <a:cs typeface="Times New Roman"/>
                        </a:rPr>
                        <a:t> d’acompte 2/3</a:t>
                      </a:r>
                      <a:endParaRPr lang="fr-FR" sz="1100" b="0" dirty="0">
                        <a:latin typeface="+mn-lt"/>
                        <a:ea typeface="Cambria"/>
                        <a:cs typeface="Times New Roman"/>
                      </a:endParaRPr>
                    </a:p>
                  </a:txBody>
                  <a:tcPr marL="80201" marR="80201" marT="0" marB="0" anchor="ctr">
                    <a:solidFill>
                      <a:schemeClr val="accent4">
                        <a:lumMod val="40000"/>
                        <a:lumOff val="60000"/>
                      </a:schemeClr>
                    </a:solidFill>
                  </a:tcPr>
                </a:tc>
                <a:extLst>
                  <a:ext uri="{0D108BD9-81ED-4DB2-BD59-A6C34878D82A}">
                    <a16:rowId xmlns:a16="http://schemas.microsoft.com/office/drawing/2014/main" val="10007"/>
                  </a:ext>
                </a:extLst>
              </a:tr>
              <a:tr h="425911">
                <a:tc>
                  <a:txBody>
                    <a:bodyPr/>
                    <a:lstStyle/>
                    <a:p>
                      <a:pPr>
                        <a:spcBef>
                          <a:spcPts val="10"/>
                        </a:spcBef>
                        <a:spcAft>
                          <a:spcPts val="10"/>
                        </a:spcAft>
                      </a:pPr>
                      <a:r>
                        <a:rPr lang="fr-FR" sz="1100" b="1" dirty="0">
                          <a:latin typeface="+mn-lt"/>
                          <a:ea typeface="Cambria"/>
                          <a:cs typeface="Times New Roman"/>
                        </a:rPr>
                        <a:t>1</a:t>
                      </a:r>
                      <a:r>
                        <a:rPr lang="fr-FR" sz="1100" b="1" baseline="30000" dirty="0">
                          <a:latin typeface="+mn-lt"/>
                          <a:ea typeface="Cambria"/>
                          <a:cs typeface="Times New Roman"/>
                        </a:rPr>
                        <a:t>ier</a:t>
                      </a:r>
                      <a:r>
                        <a:rPr lang="fr-FR" sz="1100" b="1" baseline="0" dirty="0">
                          <a:latin typeface="+mn-lt"/>
                          <a:ea typeface="Cambria"/>
                          <a:cs typeface="Times New Roman"/>
                        </a:rPr>
                        <a:t> fév. 2017</a:t>
                      </a:r>
                      <a:endParaRPr lang="fr-FR" sz="1100" b="1" dirty="0">
                        <a:latin typeface="+mn-lt"/>
                        <a:ea typeface="Cambria"/>
                        <a:cs typeface="Times New Roman"/>
                      </a:endParaRPr>
                    </a:p>
                  </a:txBody>
                  <a:tcPr marL="80201" marR="80201" marT="0" marB="0" anchor="ct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10"/>
                        </a:spcBef>
                        <a:spcAft>
                          <a:spcPts val="10"/>
                        </a:spcAft>
                        <a:buClrTx/>
                        <a:buSzTx/>
                        <a:buFontTx/>
                        <a:buNone/>
                        <a:tabLst/>
                        <a:defRPr/>
                      </a:pPr>
                      <a:r>
                        <a:rPr lang="fr-FR" sz="1100" b="0" dirty="0">
                          <a:latin typeface="+mn-lt"/>
                          <a:ea typeface="Cambria"/>
                          <a:cs typeface="Times New Roman"/>
                        </a:rPr>
                        <a:t>Mise en paiement du</a:t>
                      </a:r>
                      <a:r>
                        <a:rPr lang="fr-FR" sz="1100" b="0" baseline="0" dirty="0">
                          <a:latin typeface="+mn-lt"/>
                          <a:ea typeface="Cambria"/>
                          <a:cs typeface="Times New Roman"/>
                        </a:rPr>
                        <a:t> troisième acompte : 25 %</a:t>
                      </a:r>
                      <a:endParaRPr lang="fr-FR" sz="1100" b="0" dirty="0">
                        <a:latin typeface="+mn-lt"/>
                        <a:ea typeface="Cambria"/>
                        <a:cs typeface="Times New Roman"/>
                      </a:endParaRPr>
                    </a:p>
                    <a:p>
                      <a:pPr algn="l">
                        <a:spcBef>
                          <a:spcPts val="10"/>
                        </a:spcBef>
                        <a:spcAft>
                          <a:spcPts val="10"/>
                        </a:spcAft>
                      </a:pPr>
                      <a:endParaRPr lang="fr-FR" sz="1100" b="0" dirty="0">
                        <a:latin typeface="+mn-lt"/>
                        <a:ea typeface="Cambria"/>
                        <a:cs typeface="Times New Roman"/>
                      </a:endParaRPr>
                    </a:p>
                  </a:txBody>
                  <a:tcPr marL="80201" marR="80201" marT="0" marB="0" anchor="ctr">
                    <a:solidFill>
                      <a:schemeClr val="accent4">
                        <a:lumMod val="40000"/>
                        <a:lumOff val="60000"/>
                      </a:schemeClr>
                    </a:solidFill>
                  </a:tcPr>
                </a:tc>
                <a:tc>
                  <a:txBody>
                    <a:bodyPr/>
                    <a:lstStyle/>
                    <a:p>
                      <a:pPr marL="0" marR="0" lvl="0" indent="0" algn="r" defTabSz="995690" rtl="0" eaLnBrk="1" fontAlgn="auto" latinLnBrk="0" hangingPunct="1">
                        <a:lnSpc>
                          <a:spcPct val="100000"/>
                        </a:lnSpc>
                        <a:spcBef>
                          <a:spcPts val="10"/>
                        </a:spcBef>
                        <a:spcAft>
                          <a:spcPts val="1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a:ea typeface="Cambria"/>
                          <a:cs typeface="Times New Roman"/>
                        </a:rPr>
                        <a:t>2.950 €</a:t>
                      </a:r>
                    </a:p>
                  </a:txBody>
                  <a:tcPr marL="80201" marR="80201" marT="0" marB="0" anchor="ctr">
                    <a:solidFill>
                      <a:schemeClr val="accent4">
                        <a:lumMod val="40000"/>
                        <a:lumOff val="60000"/>
                      </a:schemeClr>
                    </a:solidFill>
                  </a:tcPr>
                </a:tc>
                <a:tc>
                  <a:txBody>
                    <a:bodyPr/>
                    <a:lstStyle/>
                    <a:p>
                      <a:pPr algn="r">
                        <a:spcBef>
                          <a:spcPts val="10"/>
                        </a:spcBef>
                        <a:spcAft>
                          <a:spcPts val="10"/>
                        </a:spcAft>
                      </a:pPr>
                      <a:r>
                        <a:rPr lang="fr-FR" sz="1100" b="0" dirty="0">
                          <a:latin typeface="+mn-lt"/>
                          <a:ea typeface="Cambria"/>
                          <a:cs typeface="Times New Roman"/>
                        </a:rPr>
                        <a:t>Facture</a:t>
                      </a:r>
                      <a:r>
                        <a:rPr lang="fr-FR" sz="1100" b="0" baseline="0" dirty="0">
                          <a:latin typeface="+mn-lt"/>
                          <a:ea typeface="Cambria"/>
                          <a:cs typeface="Times New Roman"/>
                        </a:rPr>
                        <a:t> d’acompte 3/3</a:t>
                      </a:r>
                      <a:endParaRPr lang="fr-FR" sz="1100" b="0" dirty="0">
                        <a:latin typeface="+mn-lt"/>
                        <a:ea typeface="Cambria"/>
                        <a:cs typeface="Times New Roman"/>
                      </a:endParaRPr>
                    </a:p>
                  </a:txBody>
                  <a:tcPr marL="80201" marR="80201" marT="0" marB="0" anchor="ctr">
                    <a:solidFill>
                      <a:schemeClr val="accent4">
                        <a:lumMod val="40000"/>
                        <a:lumOff val="60000"/>
                      </a:schemeClr>
                    </a:solidFill>
                  </a:tcPr>
                </a:tc>
                <a:extLst>
                  <a:ext uri="{0D108BD9-81ED-4DB2-BD59-A6C34878D82A}">
                    <a16:rowId xmlns:a16="http://schemas.microsoft.com/office/drawing/2014/main" val="10008"/>
                  </a:ext>
                </a:extLst>
              </a:tr>
              <a:tr h="436873">
                <a:tc>
                  <a:txBody>
                    <a:bodyPr/>
                    <a:lstStyle/>
                    <a:p>
                      <a:r>
                        <a:rPr lang="fr-FR" sz="1100" b="1" dirty="0"/>
                        <a:t>31 mars 2017</a:t>
                      </a:r>
                    </a:p>
                  </a:txBody>
                  <a:tcPr marL="106934" marR="106934" marT="50408" marB="50408" anchor="ctr">
                    <a:solidFill>
                      <a:schemeClr val="accent3">
                        <a:lumMod val="20000"/>
                        <a:lumOff val="80000"/>
                      </a:schemeClr>
                    </a:solidFill>
                  </a:tcPr>
                </a:tc>
                <a:tc>
                  <a:txBody>
                    <a:bodyPr/>
                    <a:lstStyle/>
                    <a:p>
                      <a:r>
                        <a:rPr lang="fr-FR" sz="1100" dirty="0"/>
                        <a:t>Mise en paiement</a:t>
                      </a:r>
                      <a:r>
                        <a:rPr lang="fr-FR" sz="1100" baseline="0" dirty="0"/>
                        <a:t> du solde de la subvention par la CAF (CEJ)</a:t>
                      </a:r>
                      <a:endParaRPr lang="fr-FR" sz="1100" dirty="0"/>
                    </a:p>
                  </a:txBody>
                  <a:tcPr marL="106934" marR="106934" marT="50408" marB="50408" anchor="ctr">
                    <a:solidFill>
                      <a:schemeClr val="accent3">
                        <a:lumMod val="20000"/>
                        <a:lumOff val="80000"/>
                      </a:schemeClr>
                    </a:solidFill>
                  </a:tcPr>
                </a:tc>
                <a:tc>
                  <a:txBody>
                    <a:bodyPr/>
                    <a:lstStyle/>
                    <a:p>
                      <a:pPr algn="r"/>
                      <a:r>
                        <a:rPr lang="fr-FR" sz="1100" b="1" dirty="0"/>
                        <a:t>- </a:t>
                      </a:r>
                      <a:r>
                        <a:rPr lang="fr-FR" sz="1100" b="1" baseline="0" dirty="0"/>
                        <a:t> 300</a:t>
                      </a:r>
                      <a:r>
                        <a:rPr lang="fr-FR" sz="1100" b="1" dirty="0"/>
                        <a:t> €</a:t>
                      </a:r>
                    </a:p>
                  </a:txBody>
                  <a:tcPr marL="106934" marR="106934" marT="50408" marB="50408" anchor="ctr">
                    <a:solidFill>
                      <a:schemeClr val="accent3">
                        <a:lumMod val="20000"/>
                        <a:lumOff val="80000"/>
                      </a:schemeClr>
                    </a:solidFill>
                  </a:tcPr>
                </a:tc>
                <a:tc>
                  <a:txBody>
                    <a:bodyPr/>
                    <a:lstStyle/>
                    <a:p>
                      <a:pPr algn="r"/>
                      <a:r>
                        <a:rPr lang="fr-FR" sz="1100" b="0" dirty="0">
                          <a:latin typeface="+mn-lt"/>
                        </a:rPr>
                        <a:t>30 % restants payés par la CAF (directement à la crèche)</a:t>
                      </a:r>
                    </a:p>
                  </a:txBody>
                  <a:tcPr marL="106934" marR="106934" marT="50408" marB="50408" anchor="ctr">
                    <a:solidFill>
                      <a:schemeClr val="accent3">
                        <a:lumMod val="20000"/>
                        <a:lumOff val="80000"/>
                      </a:schemeClr>
                    </a:solidFill>
                  </a:tcPr>
                </a:tc>
                <a:extLst>
                  <a:ext uri="{0D108BD9-81ED-4DB2-BD59-A6C34878D82A}">
                    <a16:rowId xmlns:a16="http://schemas.microsoft.com/office/drawing/2014/main" val="10009"/>
                  </a:ext>
                </a:extLst>
              </a:tr>
              <a:tr h="436873">
                <a:tc>
                  <a:txBody>
                    <a:bodyPr/>
                    <a:lstStyle/>
                    <a:p>
                      <a:r>
                        <a:rPr lang="fr-FR" sz="1100" b="1" dirty="0">
                          <a:latin typeface="+mn-lt"/>
                        </a:rPr>
                        <a:t>1</a:t>
                      </a:r>
                      <a:r>
                        <a:rPr lang="fr-FR" sz="1100" b="1" baseline="30000" dirty="0">
                          <a:latin typeface="+mn-lt"/>
                        </a:rPr>
                        <a:t>ier</a:t>
                      </a:r>
                      <a:r>
                        <a:rPr lang="fr-FR" sz="1100" b="1" dirty="0">
                          <a:latin typeface="+mn-lt"/>
                        </a:rPr>
                        <a:t> juin 2017</a:t>
                      </a:r>
                    </a:p>
                  </a:txBody>
                  <a:tcPr marL="106934" marR="106934" marT="50408" marB="50408" anchor="ctr">
                    <a:solidFill>
                      <a:schemeClr val="accent4">
                        <a:lumMod val="40000"/>
                        <a:lumOff val="60000"/>
                      </a:schemeClr>
                    </a:solidFill>
                  </a:tcPr>
                </a:tc>
                <a:tc>
                  <a:txBody>
                    <a:bodyPr/>
                    <a:lstStyle/>
                    <a:p>
                      <a:pPr algn="l"/>
                      <a:r>
                        <a:rPr lang="fr-FR" sz="1100" b="0" dirty="0">
                          <a:latin typeface="+mn-lt"/>
                        </a:rPr>
                        <a:t>Mise en paiement du solde : </a:t>
                      </a:r>
                    </a:p>
                    <a:p>
                      <a:pPr algn="l"/>
                      <a:r>
                        <a:rPr lang="fr-FR" sz="1100" b="0" dirty="0">
                          <a:latin typeface="+mn-lt"/>
                        </a:rPr>
                        <a:t>25 % restants</a:t>
                      </a:r>
                    </a:p>
                  </a:txBody>
                  <a:tcPr marL="106934" marR="106934" marT="50408" marB="50408" anchor="ctr">
                    <a:solidFill>
                      <a:schemeClr val="accent4">
                        <a:lumMod val="40000"/>
                        <a:lumOff val="60000"/>
                      </a:schemeClr>
                    </a:solidFill>
                  </a:tcPr>
                </a:tc>
                <a:tc>
                  <a:txBody>
                    <a:bodyPr/>
                    <a:lstStyle/>
                    <a:p>
                      <a:pPr algn="r">
                        <a:spcBef>
                          <a:spcPts val="10"/>
                        </a:spcBef>
                        <a:spcAft>
                          <a:spcPts val="10"/>
                        </a:spcAft>
                      </a:pPr>
                      <a:r>
                        <a:rPr lang="fr-FR" sz="1100" b="1" dirty="0">
                          <a:latin typeface="+mn-lt"/>
                          <a:ea typeface="Cambria"/>
                          <a:cs typeface="Times New Roman"/>
                        </a:rPr>
                        <a:t>2.950 €</a:t>
                      </a:r>
                    </a:p>
                  </a:txBody>
                  <a:tcPr marL="106934" marR="106934" marT="50408" marB="50408" anchor="ctr">
                    <a:solidFill>
                      <a:schemeClr val="accent4">
                        <a:lumMod val="40000"/>
                        <a:lumOff val="6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100" b="0" dirty="0">
                          <a:latin typeface="+mn-lt"/>
                          <a:ea typeface="Cambria"/>
                          <a:cs typeface="Times New Roman"/>
                        </a:rPr>
                        <a:t>Facture</a:t>
                      </a:r>
                      <a:r>
                        <a:rPr lang="fr-FR" sz="1100" b="0" baseline="0" dirty="0">
                          <a:latin typeface="+mn-lt"/>
                          <a:ea typeface="Cambria"/>
                          <a:cs typeface="Times New Roman"/>
                        </a:rPr>
                        <a:t> de solde</a:t>
                      </a:r>
                      <a:endParaRPr lang="fr-FR" sz="1100" b="0" dirty="0">
                        <a:latin typeface="+mn-lt"/>
                        <a:ea typeface="Cambria"/>
                        <a:cs typeface="Times New Roman"/>
                      </a:endParaRPr>
                    </a:p>
                  </a:txBody>
                  <a:tcPr marL="106934" marR="106934" marT="50408" marB="50408" anchor="ctr">
                    <a:solidFill>
                      <a:schemeClr val="accent4">
                        <a:lumMod val="40000"/>
                        <a:lumOff val="60000"/>
                      </a:schemeClr>
                    </a:solidFill>
                  </a:tcPr>
                </a:tc>
                <a:extLst>
                  <a:ext uri="{0D108BD9-81ED-4DB2-BD59-A6C34878D82A}">
                    <a16:rowId xmlns:a16="http://schemas.microsoft.com/office/drawing/2014/main" val="10010"/>
                  </a:ext>
                </a:extLst>
              </a:tr>
            </a:tbl>
          </a:graphicData>
        </a:graphic>
      </p:graphicFrame>
      <p:sp>
        <p:nvSpPr>
          <p:cNvPr id="9" name="Rectangle 8"/>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FINANCEMENT DE LA CRÈCHE</a:t>
            </a:r>
            <a:endParaRPr lang="fr-FR" sz="1500" b="1" dirty="0">
              <a:solidFill>
                <a:schemeClr val="bg1"/>
              </a:solidFill>
            </a:endParaRPr>
          </a:p>
        </p:txBody>
      </p:sp>
      <p:pic>
        <p:nvPicPr>
          <p:cNvPr id="10"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11"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12" name="Image 11"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3" name="Image 12"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4" name="Image 13" descr="3visuels3.jpg"/>
          <p:cNvPicPr>
            <a:picLocks noChangeAspect="1"/>
          </p:cNvPicPr>
          <p:nvPr/>
        </p:nvPicPr>
        <p:blipFill>
          <a:blip r:embed="rId6" cstate="print"/>
          <a:stretch>
            <a:fillRect/>
          </a:stretch>
        </p:blipFill>
        <p:spPr>
          <a:xfrm>
            <a:off x="294139" y="5844828"/>
            <a:ext cx="757884" cy="707975"/>
          </a:xfrm>
          <a:prstGeom prst="rect">
            <a:avLst/>
          </a:prstGeom>
        </p:spPr>
      </p:pic>
      <p:sp>
        <p:nvSpPr>
          <p:cNvPr id="15" name="ZoneTexte 14"/>
          <p:cNvSpPr txBox="1"/>
          <p:nvPr/>
        </p:nvSpPr>
        <p:spPr>
          <a:xfrm>
            <a:off x="505162" y="1908423"/>
            <a:ext cx="2249250" cy="2839754"/>
          </a:xfrm>
          <a:prstGeom prst="rect">
            <a:avLst/>
          </a:prstGeom>
          <a:noFill/>
        </p:spPr>
        <p:txBody>
          <a:bodyPr wrap="square" lIns="99569" tIns="49785" rIns="99569" bIns="49785" rtlCol="0">
            <a:spAutoFit/>
          </a:bodyPr>
          <a:lstStyle/>
          <a:p>
            <a:r>
              <a:rPr lang="fr-FR" sz="1400" b="1" dirty="0"/>
              <a:t>L’entreprise souhaite réserver un berceau pour le jeune enfant d’un collaborateur  à compter du mois de septembre 2016. </a:t>
            </a:r>
          </a:p>
          <a:p>
            <a:endParaRPr lang="fr-FR" sz="500" b="1" dirty="0"/>
          </a:p>
          <a:p>
            <a:r>
              <a:rPr lang="fr-FR" sz="1400" b="1" dirty="0"/>
              <a:t>Dans l’exemple, la convention de réservation de berceau est signée au printemps 2016.  </a:t>
            </a:r>
          </a:p>
          <a:p>
            <a:endParaRPr lang="fr-FR" sz="500" b="1" dirty="0"/>
          </a:p>
          <a:p>
            <a:r>
              <a:rPr lang="fr-FR" sz="1400" b="1" dirty="0"/>
              <a:t>Très concrètement, voici comment est réalisé le montage financier. </a:t>
            </a:r>
          </a:p>
        </p:txBody>
      </p:sp>
      <p:sp>
        <p:nvSpPr>
          <p:cNvPr id="17" name="Flèche droite 16"/>
          <p:cNvSpPr/>
          <p:nvPr/>
        </p:nvSpPr>
        <p:spPr>
          <a:xfrm>
            <a:off x="1890316" y="4932759"/>
            <a:ext cx="648072" cy="216024"/>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501182" y="932578"/>
            <a:ext cx="10192218" cy="1260211"/>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Comprendre le montage financier : exemple ! </a:t>
            </a:r>
          </a:p>
        </p:txBody>
      </p:sp>
      <p:sp>
        <p:nvSpPr>
          <p:cNvPr id="5" name="Titre 1"/>
          <p:cNvSpPr txBox="1">
            <a:spLocks/>
          </p:cNvSpPr>
          <p:nvPr/>
        </p:nvSpPr>
        <p:spPr>
          <a:xfrm>
            <a:off x="2567792" y="446161"/>
            <a:ext cx="5557817" cy="327282"/>
          </a:xfrm>
          <a:prstGeom prst="rect">
            <a:avLst/>
          </a:prstGeom>
        </p:spPr>
        <p:txBody>
          <a:bodyPr vert="horz" lIns="99569" tIns="49785" rIns="99569" bIns="49785" rtlCol="0" anchor="ctr">
            <a:noAutofit/>
          </a:bodyPr>
          <a:lstStyle/>
          <a:p>
            <a:pPr>
              <a:spcBef>
                <a:spcPct val="0"/>
              </a:spcBef>
              <a:defRPr/>
            </a:pPr>
            <a:r>
              <a:rPr lang="fr-FR" sz="2800" b="1" dirty="0">
                <a:solidFill>
                  <a:schemeClr val="accent6">
                    <a:lumMod val="75000"/>
                  </a:schemeClr>
                </a:solidFill>
                <a:latin typeface="+mj-lt"/>
                <a:ea typeface="+mj-ea"/>
                <a:cs typeface="+mj-cs"/>
              </a:rPr>
              <a:t>Combien ça coûte réellement pour l’entreprise partenaire ?</a:t>
            </a:r>
          </a:p>
        </p:txBody>
      </p:sp>
      <p:graphicFrame>
        <p:nvGraphicFramePr>
          <p:cNvPr id="7" name="Espace réservé du contenu 15"/>
          <p:cNvGraphicFramePr>
            <a:graphicFrameLocks noGrp="1"/>
          </p:cNvGraphicFramePr>
          <p:nvPr>
            <p:ph idx="1"/>
            <p:extLst>
              <p:ext uri="{D42A27DB-BD31-4B8C-83A1-F6EECF244321}">
                <p14:modId xmlns:p14="http://schemas.microsoft.com/office/powerpoint/2010/main" val="916134437"/>
              </p:ext>
            </p:extLst>
          </p:nvPr>
        </p:nvGraphicFramePr>
        <p:xfrm>
          <a:off x="2904629" y="1954612"/>
          <a:ext cx="6905168" cy="4895070"/>
        </p:xfrm>
        <a:graphic>
          <a:graphicData uri="http://schemas.openxmlformats.org/drawingml/2006/table">
            <a:tbl>
              <a:tblPr firstRow="1" bandRow="1">
                <a:tableStyleId>{21E4AEA4-8DFA-4A89-87EB-49C32662AFE0}</a:tableStyleId>
              </a:tblPr>
              <a:tblGrid>
                <a:gridCol w="1008620">
                  <a:extLst>
                    <a:ext uri="{9D8B030D-6E8A-4147-A177-3AD203B41FA5}">
                      <a16:colId xmlns:a16="http://schemas.microsoft.com/office/drawing/2014/main" val="20000"/>
                    </a:ext>
                  </a:extLst>
                </a:gridCol>
                <a:gridCol w="2359755">
                  <a:extLst>
                    <a:ext uri="{9D8B030D-6E8A-4147-A177-3AD203B41FA5}">
                      <a16:colId xmlns:a16="http://schemas.microsoft.com/office/drawing/2014/main" val="20001"/>
                    </a:ext>
                  </a:extLst>
                </a:gridCol>
                <a:gridCol w="976451">
                  <a:extLst>
                    <a:ext uri="{9D8B030D-6E8A-4147-A177-3AD203B41FA5}">
                      <a16:colId xmlns:a16="http://schemas.microsoft.com/office/drawing/2014/main" val="20002"/>
                    </a:ext>
                  </a:extLst>
                </a:gridCol>
                <a:gridCol w="2560342">
                  <a:extLst>
                    <a:ext uri="{9D8B030D-6E8A-4147-A177-3AD203B41FA5}">
                      <a16:colId xmlns:a16="http://schemas.microsoft.com/office/drawing/2014/main" val="20003"/>
                    </a:ext>
                  </a:extLst>
                </a:gridCol>
              </a:tblGrid>
              <a:tr h="425911">
                <a:tc gridSpan="4">
                  <a:txBody>
                    <a:bodyPr/>
                    <a:lstStyle/>
                    <a:p>
                      <a:pPr>
                        <a:spcBef>
                          <a:spcPts val="10"/>
                        </a:spcBef>
                        <a:spcAft>
                          <a:spcPts val="10"/>
                        </a:spcAft>
                      </a:pPr>
                      <a:r>
                        <a:rPr lang="fr-FR" sz="1800" b="1" dirty="0">
                          <a:solidFill>
                            <a:schemeClr val="bg1"/>
                          </a:solidFill>
                          <a:latin typeface="+mn-lt"/>
                          <a:ea typeface="Cambria"/>
                          <a:cs typeface="Times New Roman"/>
                          <a:sym typeface="Wingdings"/>
                        </a:rPr>
                        <a:t>2. Mise</a:t>
                      </a:r>
                      <a:r>
                        <a:rPr lang="fr-FR" sz="1800" b="1" baseline="0" dirty="0">
                          <a:solidFill>
                            <a:schemeClr val="bg1"/>
                          </a:solidFill>
                          <a:latin typeface="+mn-lt"/>
                          <a:ea typeface="Cambria"/>
                          <a:cs typeface="Times New Roman"/>
                          <a:sym typeface="Wingdings"/>
                        </a:rPr>
                        <a:t> en œuvre du dispositif d’avantages fiscaux</a:t>
                      </a:r>
                      <a:endParaRPr lang="fr-FR" sz="1800" b="1" dirty="0">
                        <a:solidFill>
                          <a:schemeClr val="bg1"/>
                        </a:solidFill>
                        <a:latin typeface="+mn-lt"/>
                        <a:ea typeface="Cambria"/>
                        <a:cs typeface="Times New Roman"/>
                      </a:endParaRPr>
                    </a:p>
                  </a:txBody>
                  <a:tcPr marL="80201" marR="80201" marT="0" marB="0">
                    <a:solidFill>
                      <a:schemeClr val="accent6">
                        <a:lumMod val="75000"/>
                      </a:schemeClr>
                    </a:solidFill>
                  </a:tcPr>
                </a:tc>
                <a:tc hMerge="1">
                  <a:txBody>
                    <a:bodyPr/>
                    <a:lstStyle/>
                    <a:p>
                      <a:pPr algn="l">
                        <a:spcBef>
                          <a:spcPts val="10"/>
                        </a:spcBef>
                        <a:spcAft>
                          <a:spcPts val="10"/>
                        </a:spcAft>
                      </a:pPr>
                      <a:endParaRPr lang="fr-FR" sz="1000" b="1" dirty="0">
                        <a:solidFill>
                          <a:schemeClr val="tx1"/>
                        </a:solidFill>
                        <a:latin typeface="+mn-lt"/>
                        <a:ea typeface="Cambria"/>
                        <a:cs typeface="Times New Roman"/>
                      </a:endParaRPr>
                    </a:p>
                  </a:txBody>
                  <a:tcPr marL="68580" marR="68580" marT="0" marB="0">
                    <a:solidFill>
                      <a:schemeClr val="accent6">
                        <a:lumMod val="60000"/>
                        <a:lumOff val="40000"/>
                      </a:schemeClr>
                    </a:solidFill>
                  </a:tcPr>
                </a:tc>
                <a:tc hMerge="1">
                  <a:txBody>
                    <a:bodyPr/>
                    <a:lstStyle/>
                    <a:p>
                      <a:pPr algn="r">
                        <a:spcBef>
                          <a:spcPts val="10"/>
                        </a:spcBef>
                        <a:spcAft>
                          <a:spcPts val="10"/>
                        </a:spcAft>
                      </a:pPr>
                      <a:endParaRPr lang="fr-FR" sz="1000" b="0" dirty="0">
                        <a:solidFill>
                          <a:schemeClr val="tx1"/>
                        </a:solidFill>
                        <a:latin typeface="+mn-lt"/>
                        <a:ea typeface="Cambria"/>
                        <a:cs typeface="Times New Roman"/>
                      </a:endParaRPr>
                    </a:p>
                  </a:txBody>
                  <a:tcPr marL="68580" marR="68580" marT="0" marB="0">
                    <a:solidFill>
                      <a:schemeClr val="accent6">
                        <a:lumMod val="60000"/>
                        <a:lumOff val="40000"/>
                      </a:schemeClr>
                    </a:solidFill>
                  </a:tcPr>
                </a:tc>
                <a:tc hMerge="1">
                  <a:txBody>
                    <a:bodyPr/>
                    <a:lstStyle/>
                    <a:p>
                      <a:pPr marL="0" marR="0" indent="0" algn="r" defTabSz="914400" rtl="0" eaLnBrk="1" fontAlgn="auto" latinLnBrk="0" hangingPunct="1">
                        <a:lnSpc>
                          <a:spcPct val="100000"/>
                        </a:lnSpc>
                        <a:spcBef>
                          <a:spcPts val="10"/>
                        </a:spcBef>
                        <a:spcAft>
                          <a:spcPts val="10"/>
                        </a:spcAft>
                        <a:buClrTx/>
                        <a:buSzTx/>
                        <a:buFontTx/>
                        <a:buNone/>
                        <a:tabLst/>
                        <a:defRPr/>
                      </a:pPr>
                      <a:endParaRPr lang="fr-FR" sz="1000" b="0" dirty="0">
                        <a:solidFill>
                          <a:schemeClr val="tx1"/>
                        </a:solidFill>
                        <a:latin typeface="+mn-lt"/>
                        <a:ea typeface="Cambria"/>
                        <a:cs typeface="Times New Roman"/>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824991">
                <a:tc>
                  <a:txBody>
                    <a:bodyPr/>
                    <a:lstStyle/>
                    <a:p>
                      <a:pPr>
                        <a:spcBef>
                          <a:spcPts val="10"/>
                        </a:spcBef>
                        <a:spcAft>
                          <a:spcPts val="10"/>
                        </a:spcAft>
                      </a:pPr>
                      <a:r>
                        <a:rPr lang="fr-FR" sz="1100" b="1" dirty="0">
                          <a:solidFill>
                            <a:schemeClr val="tx1"/>
                          </a:solidFill>
                          <a:latin typeface="+mn-lt"/>
                          <a:ea typeface="Cambria"/>
                          <a:cs typeface="Times New Roman"/>
                        </a:rPr>
                        <a:t>Avril 2017</a:t>
                      </a:r>
                    </a:p>
                  </a:txBody>
                  <a:tcPr marL="80201" marR="80201" marT="0" marB="0" anchor="ctr">
                    <a:solidFill>
                      <a:schemeClr val="tx2">
                        <a:lumMod val="20000"/>
                        <a:lumOff val="80000"/>
                      </a:schemeClr>
                    </a:solidFill>
                  </a:tcPr>
                </a:tc>
                <a:tc>
                  <a:txBody>
                    <a:bodyPr/>
                    <a:lstStyle/>
                    <a:p>
                      <a:pPr algn="l">
                        <a:spcBef>
                          <a:spcPts val="10"/>
                        </a:spcBef>
                        <a:spcAft>
                          <a:spcPts val="10"/>
                        </a:spcAft>
                      </a:pPr>
                      <a:r>
                        <a:rPr lang="fr-FR" sz="1100" b="1" dirty="0">
                          <a:solidFill>
                            <a:schemeClr val="tx1"/>
                          </a:solidFill>
                          <a:latin typeface="+mn-lt"/>
                          <a:ea typeface="Cambria"/>
                          <a:cs typeface="Times New Roman"/>
                        </a:rPr>
                        <a:t>Economie d’Impôt</a:t>
                      </a:r>
                      <a:r>
                        <a:rPr lang="fr-FR" sz="1100" b="1" baseline="0" dirty="0">
                          <a:solidFill>
                            <a:schemeClr val="tx1"/>
                          </a:solidFill>
                          <a:latin typeface="+mn-lt"/>
                          <a:ea typeface="Cambria"/>
                          <a:cs typeface="Times New Roman"/>
                        </a:rPr>
                        <a:t> sur les sociétés (exercice 2016 – IS: 33,33 % )</a:t>
                      </a:r>
                    </a:p>
                    <a:p>
                      <a:pPr algn="l">
                        <a:spcBef>
                          <a:spcPts val="10"/>
                        </a:spcBef>
                        <a:spcAft>
                          <a:spcPts val="10"/>
                        </a:spcAft>
                      </a:pPr>
                      <a:r>
                        <a:rPr lang="fr-FR" sz="1100" b="1" baseline="0" dirty="0">
                          <a:solidFill>
                            <a:schemeClr val="tx1"/>
                          </a:solidFill>
                          <a:latin typeface="+mn-lt"/>
                          <a:ea typeface="Cambria"/>
                          <a:cs typeface="Times New Roman"/>
                        </a:rPr>
                        <a:t> </a:t>
                      </a:r>
                      <a:endParaRPr lang="fr-FR" sz="1100" b="1" dirty="0">
                        <a:solidFill>
                          <a:schemeClr val="tx1"/>
                        </a:solidFill>
                        <a:latin typeface="+mn-lt"/>
                        <a:ea typeface="Cambria"/>
                        <a:cs typeface="Times New Roman"/>
                      </a:endParaRPr>
                    </a:p>
                  </a:txBody>
                  <a:tcPr marL="80201" marR="80201" marT="0" marB="0" anchor="ctr">
                    <a:solidFill>
                      <a:schemeClr val="tx2">
                        <a:lumMod val="20000"/>
                        <a:lumOff val="80000"/>
                      </a:schemeClr>
                    </a:solidFill>
                  </a:tcPr>
                </a:tc>
                <a:tc>
                  <a:txBody>
                    <a:bodyPr/>
                    <a:lstStyle/>
                    <a:p>
                      <a:pPr algn="r">
                        <a:spcBef>
                          <a:spcPts val="10"/>
                        </a:spcBef>
                        <a:spcAft>
                          <a:spcPts val="10"/>
                        </a:spcAft>
                      </a:pPr>
                      <a:r>
                        <a:rPr lang="fr-FR" sz="1100" b="1" dirty="0">
                          <a:solidFill>
                            <a:schemeClr val="tx1"/>
                          </a:solidFill>
                          <a:latin typeface="+mn-lt"/>
                          <a:ea typeface="Cambria"/>
                          <a:cs typeface="Times New Roman"/>
                        </a:rPr>
                        <a:t>- 1.966 €</a:t>
                      </a:r>
                    </a:p>
                  </a:txBody>
                  <a:tcPr marL="80201" marR="80201" marT="0" marB="0" anchor="ctr">
                    <a:solidFill>
                      <a:schemeClr val="tx2">
                        <a:lumMod val="20000"/>
                        <a:lumOff val="80000"/>
                      </a:schemeClr>
                    </a:solidFill>
                  </a:tcPr>
                </a:tc>
                <a:tc>
                  <a:txBody>
                    <a:bodyPr/>
                    <a:lstStyle/>
                    <a:p>
                      <a:pPr marL="0" marR="0" indent="0" algn="r" defTabSz="914400" rtl="0" eaLnBrk="1" fontAlgn="auto" latinLnBrk="0" hangingPunct="1">
                        <a:lnSpc>
                          <a:spcPct val="100000"/>
                        </a:lnSpc>
                        <a:spcBef>
                          <a:spcPts val="10"/>
                        </a:spcBef>
                        <a:spcAft>
                          <a:spcPts val="10"/>
                        </a:spcAft>
                        <a:buClrTx/>
                        <a:buSzTx/>
                        <a:buFontTx/>
                        <a:buNone/>
                        <a:tabLst/>
                        <a:defRPr/>
                      </a:pPr>
                      <a:r>
                        <a:rPr lang="fr-FR" sz="1100" b="1" dirty="0">
                          <a:solidFill>
                            <a:schemeClr val="tx1"/>
                          </a:solidFill>
                          <a:latin typeface="+mn-lt"/>
                          <a:ea typeface="Cambria"/>
                          <a:cs typeface="Times New Roman"/>
                        </a:rPr>
                        <a:t>1/3</a:t>
                      </a:r>
                      <a:r>
                        <a:rPr lang="fr-FR" sz="1100" b="1" baseline="0" dirty="0">
                          <a:solidFill>
                            <a:schemeClr val="tx1"/>
                          </a:solidFill>
                          <a:latin typeface="+mn-lt"/>
                          <a:ea typeface="Cambria"/>
                          <a:cs typeface="Times New Roman"/>
                        </a:rPr>
                        <a:t> </a:t>
                      </a:r>
                      <a:r>
                        <a:rPr lang="fr-FR" sz="1100" b="1" dirty="0">
                          <a:solidFill>
                            <a:schemeClr val="tx1"/>
                          </a:solidFill>
                          <a:latin typeface="+mn-lt"/>
                          <a:ea typeface="Cambria"/>
                          <a:cs typeface="Times New Roman"/>
                        </a:rPr>
                        <a:t>des charge constatée dans le compte de résultat sur exercice 2016 : 5.900 € </a:t>
                      </a:r>
                      <a:r>
                        <a:rPr lang="fr-FR" sz="1100" b="0" i="1" dirty="0">
                          <a:solidFill>
                            <a:schemeClr val="tx1"/>
                          </a:solidFill>
                          <a:latin typeface="+mn-lt"/>
                          <a:ea typeface="Cambria"/>
                          <a:cs typeface="Times New Roman"/>
                        </a:rPr>
                        <a:t>(soit la</a:t>
                      </a:r>
                      <a:r>
                        <a:rPr lang="fr-FR" sz="1100" b="0" i="1" baseline="0" dirty="0">
                          <a:solidFill>
                            <a:schemeClr val="tx1"/>
                          </a:solidFill>
                          <a:latin typeface="+mn-lt"/>
                          <a:ea typeface="Cambria"/>
                          <a:cs typeface="Times New Roman"/>
                        </a:rPr>
                        <a:t> somme correspondant aux deux premiers acomptes payés)</a:t>
                      </a:r>
                      <a:endParaRPr lang="fr-FR" sz="1100" b="0" i="1" dirty="0">
                        <a:solidFill>
                          <a:schemeClr val="tx1"/>
                        </a:solidFill>
                        <a:latin typeface="+mn-lt"/>
                        <a:ea typeface="Cambria"/>
                        <a:cs typeface="Times New Roman"/>
                      </a:endParaRPr>
                    </a:p>
                  </a:txBody>
                  <a:tcPr marL="80201" marR="80201" marT="0" marB="0" anchor="ctr">
                    <a:solidFill>
                      <a:schemeClr val="tx2">
                        <a:lumMod val="20000"/>
                        <a:lumOff val="80000"/>
                      </a:schemeClr>
                    </a:solidFill>
                  </a:tcPr>
                </a:tc>
                <a:extLst>
                  <a:ext uri="{0D108BD9-81ED-4DB2-BD59-A6C34878D82A}">
                    <a16:rowId xmlns:a16="http://schemas.microsoft.com/office/drawing/2014/main" val="10001"/>
                  </a:ext>
                </a:extLst>
              </a:tr>
              <a:tr h="793922">
                <a:tc>
                  <a:txBody>
                    <a:bodyPr/>
                    <a:lstStyle/>
                    <a:p>
                      <a:pPr>
                        <a:spcBef>
                          <a:spcPts val="10"/>
                        </a:spcBef>
                        <a:spcAft>
                          <a:spcPts val="10"/>
                        </a:spcAft>
                      </a:pPr>
                      <a:r>
                        <a:rPr lang="fr-FR" sz="1100" b="1" dirty="0">
                          <a:latin typeface="+mn-lt"/>
                          <a:ea typeface="Cambria"/>
                          <a:cs typeface="Times New Roman"/>
                        </a:rPr>
                        <a:t>Mai – Juin 2017</a:t>
                      </a:r>
                    </a:p>
                  </a:txBody>
                  <a:tcPr marL="80201" marR="80201" marT="0" marB="0" anchor="ctr">
                    <a:solidFill>
                      <a:schemeClr val="tx2">
                        <a:lumMod val="20000"/>
                        <a:lumOff val="80000"/>
                      </a:schemeClr>
                    </a:solidFill>
                  </a:tcPr>
                </a:tc>
                <a:tc>
                  <a:txBody>
                    <a:bodyPr/>
                    <a:lstStyle/>
                    <a:p>
                      <a:pPr algn="l">
                        <a:spcBef>
                          <a:spcPts val="10"/>
                        </a:spcBef>
                        <a:spcAft>
                          <a:spcPts val="10"/>
                        </a:spcAft>
                      </a:pPr>
                      <a:r>
                        <a:rPr lang="fr-FR" sz="1100" b="1" dirty="0">
                          <a:latin typeface="+mn-lt"/>
                          <a:ea typeface="Cambria"/>
                          <a:cs typeface="Times New Roman"/>
                        </a:rPr>
                        <a:t>Mise en</a:t>
                      </a:r>
                      <a:r>
                        <a:rPr lang="fr-FR" sz="1100" b="1" baseline="0" dirty="0">
                          <a:latin typeface="+mn-lt"/>
                          <a:ea typeface="Cambria"/>
                          <a:cs typeface="Times New Roman"/>
                        </a:rPr>
                        <a:t> paiement du Crédit d’impôt Familles Entreprises au titre des dépenses engagées en 2011</a:t>
                      </a:r>
                      <a:endParaRPr lang="fr-FR" sz="1100" b="0" dirty="0">
                        <a:latin typeface="+mn-lt"/>
                        <a:ea typeface="Cambria"/>
                        <a:cs typeface="Times New Roman"/>
                      </a:endParaRPr>
                    </a:p>
                  </a:txBody>
                  <a:tcPr marL="80201" marR="80201" marT="0" marB="0" anchor="ctr">
                    <a:solidFill>
                      <a:schemeClr val="tx2">
                        <a:lumMod val="20000"/>
                        <a:lumOff val="80000"/>
                      </a:schemeClr>
                    </a:solidFill>
                  </a:tcPr>
                </a:tc>
                <a:tc>
                  <a:txBody>
                    <a:bodyPr/>
                    <a:lstStyle/>
                    <a:p>
                      <a:pPr algn="r">
                        <a:spcBef>
                          <a:spcPts val="10"/>
                        </a:spcBef>
                        <a:spcAft>
                          <a:spcPts val="10"/>
                        </a:spcAft>
                      </a:pPr>
                      <a:r>
                        <a:rPr lang="fr-FR" sz="1100" b="1" dirty="0">
                          <a:latin typeface="+mn-lt"/>
                          <a:ea typeface="Cambria"/>
                          <a:cs typeface="Times New Roman"/>
                        </a:rPr>
                        <a:t>-  2.950€</a:t>
                      </a:r>
                    </a:p>
                  </a:txBody>
                  <a:tcPr marL="80201" marR="80201" marT="0" marB="0" anchor="ctr">
                    <a:solidFill>
                      <a:schemeClr val="tx2">
                        <a:lumMod val="20000"/>
                        <a:lumOff val="80000"/>
                      </a:schemeClr>
                    </a:solidFill>
                  </a:tcPr>
                </a:tc>
                <a:tc>
                  <a:txBody>
                    <a:bodyPr/>
                    <a:lstStyle/>
                    <a:p>
                      <a:pPr algn="r">
                        <a:spcBef>
                          <a:spcPts val="10"/>
                        </a:spcBef>
                        <a:spcAft>
                          <a:spcPts val="10"/>
                        </a:spcAft>
                      </a:pPr>
                      <a:r>
                        <a:rPr lang="fr-FR" sz="1100" b="1" dirty="0">
                          <a:latin typeface="+mn-lt"/>
                          <a:ea typeface="Cambria"/>
                          <a:cs typeface="Times New Roman"/>
                        </a:rPr>
                        <a:t>1/2 des frais de</a:t>
                      </a:r>
                      <a:r>
                        <a:rPr lang="fr-FR" sz="1100" b="1" baseline="0" dirty="0">
                          <a:latin typeface="+mn-lt"/>
                          <a:ea typeface="Cambria"/>
                          <a:cs typeface="Times New Roman"/>
                        </a:rPr>
                        <a:t> crèche payé en 2016</a:t>
                      </a:r>
                      <a:r>
                        <a:rPr lang="fr-FR" sz="1100" b="0" baseline="0" dirty="0">
                          <a:latin typeface="+mn-lt"/>
                          <a:ea typeface="Cambria"/>
                          <a:cs typeface="Times New Roman"/>
                        </a:rPr>
                        <a:t> </a:t>
                      </a:r>
                    </a:p>
                    <a:p>
                      <a:pPr algn="r">
                        <a:spcBef>
                          <a:spcPts val="10"/>
                        </a:spcBef>
                        <a:spcAft>
                          <a:spcPts val="10"/>
                        </a:spcAft>
                      </a:pPr>
                      <a:r>
                        <a:rPr lang="fr-FR" sz="1100" b="0" baseline="0" dirty="0">
                          <a:latin typeface="+mn-lt"/>
                          <a:ea typeface="Cambria"/>
                          <a:cs typeface="Times New Roman"/>
                        </a:rPr>
                        <a:t>(soit ½ de 5.900 €)</a:t>
                      </a:r>
                      <a:endParaRPr lang="fr-FR" sz="1100" b="0" dirty="0">
                        <a:latin typeface="+mn-lt"/>
                        <a:ea typeface="Cambria"/>
                        <a:cs typeface="Times New Roman"/>
                      </a:endParaRPr>
                    </a:p>
                  </a:txBody>
                  <a:tcPr marL="80201" marR="80201" marT="0" marB="0" anchor="ctr">
                    <a:solidFill>
                      <a:schemeClr val="tx2">
                        <a:lumMod val="20000"/>
                        <a:lumOff val="80000"/>
                      </a:schemeClr>
                    </a:solidFill>
                  </a:tcPr>
                </a:tc>
                <a:extLst>
                  <a:ext uri="{0D108BD9-81ED-4DB2-BD59-A6C34878D82A}">
                    <a16:rowId xmlns:a16="http://schemas.microsoft.com/office/drawing/2014/main" val="10002"/>
                  </a:ext>
                </a:extLst>
              </a:tr>
              <a:tr h="840140">
                <a:tc>
                  <a:txBody>
                    <a:bodyPr/>
                    <a:lstStyle/>
                    <a:p>
                      <a:pPr>
                        <a:spcBef>
                          <a:spcPts val="10"/>
                        </a:spcBef>
                        <a:spcAft>
                          <a:spcPts val="10"/>
                        </a:spcAft>
                      </a:pPr>
                      <a:r>
                        <a:rPr lang="fr-FR" sz="1100" b="1" dirty="0">
                          <a:latin typeface="+mn-lt"/>
                          <a:ea typeface="Cambria"/>
                          <a:cs typeface="Times New Roman"/>
                        </a:rPr>
                        <a:t>Avril 2018</a:t>
                      </a:r>
                    </a:p>
                  </a:txBody>
                  <a:tcPr marL="80201" marR="80201" marT="0" marB="0" anchor="ctr">
                    <a:solidFill>
                      <a:schemeClr val="tx2">
                        <a:lumMod val="20000"/>
                        <a:lumOff val="80000"/>
                      </a:schemeClr>
                    </a:solidFill>
                  </a:tcPr>
                </a:tc>
                <a:tc>
                  <a:txBody>
                    <a:bodyPr/>
                    <a:lstStyle/>
                    <a:p>
                      <a:pPr algn="l">
                        <a:spcBef>
                          <a:spcPts val="10"/>
                        </a:spcBef>
                        <a:spcAft>
                          <a:spcPts val="10"/>
                        </a:spcAft>
                      </a:pPr>
                      <a:r>
                        <a:rPr lang="fr-FR" sz="1100" b="1" dirty="0">
                          <a:solidFill>
                            <a:schemeClr val="tx1"/>
                          </a:solidFill>
                          <a:latin typeface="+mn-lt"/>
                          <a:ea typeface="Cambria"/>
                          <a:cs typeface="Times New Roman"/>
                        </a:rPr>
                        <a:t>Economie d’Impôt</a:t>
                      </a:r>
                      <a:r>
                        <a:rPr lang="fr-FR" sz="1100" b="1" baseline="0" dirty="0">
                          <a:solidFill>
                            <a:schemeClr val="tx1"/>
                          </a:solidFill>
                          <a:latin typeface="+mn-lt"/>
                          <a:ea typeface="Cambria"/>
                          <a:cs typeface="Times New Roman"/>
                        </a:rPr>
                        <a:t> sur les sociétés (exercice 2015 – IS: 33,33 %) </a:t>
                      </a:r>
                      <a:endParaRPr lang="fr-FR" sz="1100" b="1" dirty="0">
                        <a:solidFill>
                          <a:schemeClr val="tx1"/>
                        </a:solidFill>
                        <a:latin typeface="+mn-lt"/>
                        <a:ea typeface="Cambria"/>
                        <a:cs typeface="Times New Roman"/>
                      </a:endParaRPr>
                    </a:p>
                  </a:txBody>
                  <a:tcPr marL="80201" marR="80201" marT="0" marB="0" anchor="ctr">
                    <a:solidFill>
                      <a:schemeClr val="tx2">
                        <a:lumMod val="20000"/>
                        <a:lumOff val="80000"/>
                      </a:schemeClr>
                    </a:solidFill>
                  </a:tcPr>
                </a:tc>
                <a:tc>
                  <a:txBody>
                    <a:bodyPr/>
                    <a:lstStyle/>
                    <a:p>
                      <a:pPr algn="r">
                        <a:spcBef>
                          <a:spcPts val="10"/>
                        </a:spcBef>
                        <a:spcAft>
                          <a:spcPts val="10"/>
                        </a:spcAft>
                      </a:pPr>
                      <a:r>
                        <a:rPr lang="fr-FR" sz="1100" b="1" dirty="0">
                          <a:latin typeface="+mn-lt"/>
                          <a:ea typeface="Cambria"/>
                          <a:cs typeface="Times New Roman"/>
                        </a:rPr>
                        <a:t>- 1.966 €</a:t>
                      </a:r>
                    </a:p>
                  </a:txBody>
                  <a:tcPr marL="80201" marR="80201" marT="0" marB="0" anchor="ctr">
                    <a:solidFill>
                      <a:schemeClr val="tx2">
                        <a:lumMod val="20000"/>
                        <a:lumOff val="80000"/>
                      </a:schemeClr>
                    </a:solidFill>
                  </a:tcPr>
                </a:tc>
                <a:tc>
                  <a:txBody>
                    <a:bodyPr/>
                    <a:lstStyle/>
                    <a:p>
                      <a:pPr marL="0" marR="0" indent="0" algn="r" defTabSz="914400" rtl="0" eaLnBrk="1" fontAlgn="auto" latinLnBrk="0" hangingPunct="1">
                        <a:lnSpc>
                          <a:spcPct val="100000"/>
                        </a:lnSpc>
                        <a:spcBef>
                          <a:spcPts val="10"/>
                        </a:spcBef>
                        <a:spcAft>
                          <a:spcPts val="10"/>
                        </a:spcAft>
                        <a:buClrTx/>
                        <a:buSzTx/>
                        <a:buFontTx/>
                        <a:buNone/>
                        <a:tabLst/>
                        <a:defRPr/>
                      </a:pPr>
                      <a:r>
                        <a:rPr lang="fr-FR" sz="1100" b="1" dirty="0">
                          <a:solidFill>
                            <a:schemeClr val="tx1"/>
                          </a:solidFill>
                          <a:latin typeface="+mn-lt"/>
                          <a:ea typeface="Cambria"/>
                          <a:cs typeface="Times New Roman"/>
                        </a:rPr>
                        <a:t>1/3 des charge constatée dans le compte de résultat sur exercice 2017</a:t>
                      </a:r>
                      <a:r>
                        <a:rPr lang="fr-FR" sz="1100" b="1" baseline="0" dirty="0">
                          <a:solidFill>
                            <a:schemeClr val="tx1"/>
                          </a:solidFill>
                          <a:latin typeface="+mn-lt"/>
                          <a:ea typeface="Cambria"/>
                          <a:cs typeface="Times New Roman"/>
                        </a:rPr>
                        <a:t> </a:t>
                      </a:r>
                      <a:r>
                        <a:rPr lang="fr-FR" sz="1100" b="1" dirty="0">
                          <a:solidFill>
                            <a:schemeClr val="tx1"/>
                          </a:solidFill>
                          <a:latin typeface="+mn-lt"/>
                          <a:ea typeface="Cambria"/>
                          <a:cs typeface="Times New Roman"/>
                        </a:rPr>
                        <a:t>: 5.900 € </a:t>
                      </a:r>
                      <a:r>
                        <a:rPr lang="fr-FR" sz="1100" b="0" i="1" dirty="0">
                          <a:solidFill>
                            <a:schemeClr val="tx1"/>
                          </a:solidFill>
                          <a:latin typeface="+mn-lt"/>
                          <a:ea typeface="Cambria"/>
                          <a:cs typeface="Times New Roman"/>
                        </a:rPr>
                        <a:t>(soit</a:t>
                      </a:r>
                      <a:r>
                        <a:rPr lang="fr-FR" sz="1100" b="0" i="1" baseline="0" dirty="0">
                          <a:solidFill>
                            <a:schemeClr val="tx1"/>
                          </a:solidFill>
                          <a:latin typeface="+mn-lt"/>
                          <a:ea typeface="Cambria"/>
                          <a:cs typeface="Times New Roman"/>
                        </a:rPr>
                        <a:t> la somme correspondant au paiement de l’acompte 3 et au paiement du solde)</a:t>
                      </a:r>
                      <a:endParaRPr lang="fr-FR" sz="1100" b="0" i="1" dirty="0">
                        <a:solidFill>
                          <a:schemeClr val="tx1"/>
                        </a:solidFill>
                        <a:latin typeface="+mn-lt"/>
                        <a:ea typeface="Cambria"/>
                        <a:cs typeface="Times New Roman"/>
                      </a:endParaRPr>
                    </a:p>
                    <a:p>
                      <a:pPr algn="r">
                        <a:spcBef>
                          <a:spcPts val="10"/>
                        </a:spcBef>
                        <a:spcAft>
                          <a:spcPts val="10"/>
                        </a:spcAft>
                      </a:pPr>
                      <a:endParaRPr lang="fr-FR" sz="1100" b="0" dirty="0">
                        <a:latin typeface="+mn-lt"/>
                        <a:ea typeface="Cambria"/>
                        <a:cs typeface="Times New Roman"/>
                      </a:endParaRPr>
                    </a:p>
                  </a:txBody>
                  <a:tcPr marL="80201" marR="80201" marT="0" marB="0" anchor="ctr">
                    <a:solidFill>
                      <a:schemeClr val="tx2">
                        <a:lumMod val="20000"/>
                        <a:lumOff val="80000"/>
                      </a:schemeClr>
                    </a:solidFill>
                  </a:tcPr>
                </a:tc>
                <a:extLst>
                  <a:ext uri="{0D108BD9-81ED-4DB2-BD59-A6C34878D82A}">
                    <a16:rowId xmlns:a16="http://schemas.microsoft.com/office/drawing/2014/main" val="10003"/>
                  </a:ext>
                </a:extLst>
              </a:tr>
              <a:tr h="504084">
                <a:tc>
                  <a:txBody>
                    <a:bodyPr/>
                    <a:lstStyle/>
                    <a:p>
                      <a:pPr>
                        <a:spcBef>
                          <a:spcPts val="10"/>
                        </a:spcBef>
                        <a:spcAft>
                          <a:spcPts val="10"/>
                        </a:spcAft>
                      </a:pPr>
                      <a:r>
                        <a:rPr lang="fr-FR" sz="1100" b="1" dirty="0">
                          <a:latin typeface="+mn-lt"/>
                          <a:ea typeface="Cambria"/>
                          <a:cs typeface="Times New Roman"/>
                        </a:rPr>
                        <a:t>Mai – Juin</a:t>
                      </a:r>
                      <a:r>
                        <a:rPr lang="fr-FR" sz="1100" b="1" baseline="0" dirty="0">
                          <a:latin typeface="+mn-lt"/>
                          <a:ea typeface="Cambria"/>
                          <a:cs typeface="Times New Roman"/>
                        </a:rPr>
                        <a:t> 2018</a:t>
                      </a:r>
                      <a:endParaRPr lang="fr-FR" sz="1100" b="1" dirty="0">
                        <a:latin typeface="+mn-lt"/>
                        <a:ea typeface="Cambria"/>
                        <a:cs typeface="Times New Roman"/>
                      </a:endParaRPr>
                    </a:p>
                  </a:txBody>
                  <a:tcPr marL="80201" marR="80201" marT="0" marB="0" anchor="ctr">
                    <a:solidFill>
                      <a:schemeClr val="tx2">
                        <a:lumMod val="20000"/>
                        <a:lumOff val="80000"/>
                      </a:schemeClr>
                    </a:solidFill>
                  </a:tcPr>
                </a:tc>
                <a:tc>
                  <a:txBody>
                    <a:bodyPr/>
                    <a:lstStyle/>
                    <a:p>
                      <a:pPr algn="l">
                        <a:spcBef>
                          <a:spcPts val="10"/>
                        </a:spcBef>
                        <a:spcAft>
                          <a:spcPts val="10"/>
                        </a:spcAft>
                      </a:pPr>
                      <a:r>
                        <a:rPr lang="fr-FR" sz="1100" b="1" dirty="0">
                          <a:latin typeface="+mn-lt"/>
                          <a:ea typeface="Cambria"/>
                          <a:cs typeface="Times New Roman"/>
                        </a:rPr>
                        <a:t>Mise en</a:t>
                      </a:r>
                      <a:r>
                        <a:rPr lang="fr-FR" sz="1100" b="1" baseline="0" dirty="0">
                          <a:latin typeface="+mn-lt"/>
                          <a:ea typeface="Cambria"/>
                          <a:cs typeface="Times New Roman"/>
                        </a:rPr>
                        <a:t> paiement du Crédit d’impôt Familles Entreprises au titre des dépenses engagées en 2012</a:t>
                      </a:r>
                      <a:endParaRPr lang="fr-FR" sz="1100" b="0" dirty="0">
                        <a:latin typeface="+mn-lt"/>
                        <a:ea typeface="Cambria"/>
                        <a:cs typeface="Times New Roman"/>
                      </a:endParaRPr>
                    </a:p>
                  </a:txBody>
                  <a:tcPr marL="80201" marR="80201" marT="0" marB="0" anchor="ctr">
                    <a:solidFill>
                      <a:schemeClr val="tx2">
                        <a:lumMod val="20000"/>
                        <a:lumOff val="80000"/>
                      </a:schemeClr>
                    </a:solidFill>
                  </a:tcPr>
                </a:tc>
                <a:tc>
                  <a:txBody>
                    <a:bodyPr/>
                    <a:lstStyle/>
                    <a:p>
                      <a:pPr algn="r">
                        <a:spcBef>
                          <a:spcPts val="10"/>
                        </a:spcBef>
                        <a:spcAft>
                          <a:spcPts val="10"/>
                        </a:spcAft>
                      </a:pPr>
                      <a:r>
                        <a:rPr lang="fr-FR" sz="1100" b="1" dirty="0">
                          <a:latin typeface="+mn-lt"/>
                          <a:ea typeface="Cambria"/>
                          <a:cs typeface="Times New Roman"/>
                        </a:rPr>
                        <a:t>- 2.950 €</a:t>
                      </a:r>
                    </a:p>
                  </a:txBody>
                  <a:tcPr marL="80201" marR="80201" marT="0" marB="0" anchor="ctr">
                    <a:solidFill>
                      <a:schemeClr val="tx2">
                        <a:lumMod val="20000"/>
                        <a:lumOff val="80000"/>
                      </a:schemeClr>
                    </a:solidFill>
                  </a:tcPr>
                </a:tc>
                <a:tc>
                  <a:txBody>
                    <a:bodyPr/>
                    <a:lstStyle/>
                    <a:p>
                      <a:pPr marL="0" marR="0" indent="0" algn="r" defTabSz="914400" rtl="0" eaLnBrk="1" fontAlgn="auto" latinLnBrk="0" hangingPunct="1">
                        <a:lnSpc>
                          <a:spcPct val="100000"/>
                        </a:lnSpc>
                        <a:spcBef>
                          <a:spcPts val="10"/>
                        </a:spcBef>
                        <a:spcAft>
                          <a:spcPts val="10"/>
                        </a:spcAft>
                        <a:buClrTx/>
                        <a:buSzTx/>
                        <a:buFontTx/>
                        <a:buNone/>
                        <a:tabLst/>
                        <a:defRPr/>
                      </a:pPr>
                      <a:r>
                        <a:rPr lang="fr-FR" sz="1100" b="1" dirty="0">
                          <a:latin typeface="+mn-lt"/>
                          <a:ea typeface="Cambria"/>
                          <a:cs typeface="Times New Roman"/>
                        </a:rPr>
                        <a:t>1/2 des frais de</a:t>
                      </a:r>
                      <a:r>
                        <a:rPr lang="fr-FR" sz="1100" b="1" baseline="0" dirty="0">
                          <a:latin typeface="+mn-lt"/>
                          <a:ea typeface="Cambria"/>
                          <a:cs typeface="Times New Roman"/>
                        </a:rPr>
                        <a:t> crèche payé en 2017 </a:t>
                      </a:r>
                    </a:p>
                    <a:p>
                      <a:pPr marL="0" marR="0" indent="0" algn="r" defTabSz="914400" rtl="0" eaLnBrk="1" fontAlgn="auto" latinLnBrk="0" hangingPunct="1">
                        <a:lnSpc>
                          <a:spcPct val="100000"/>
                        </a:lnSpc>
                        <a:spcBef>
                          <a:spcPts val="10"/>
                        </a:spcBef>
                        <a:spcAft>
                          <a:spcPts val="10"/>
                        </a:spcAft>
                        <a:buClrTx/>
                        <a:buSzTx/>
                        <a:buFontTx/>
                        <a:buNone/>
                        <a:tabLst/>
                        <a:defRPr/>
                      </a:pPr>
                      <a:r>
                        <a:rPr lang="fr-FR" sz="1100" b="0" baseline="0" dirty="0">
                          <a:latin typeface="+mn-lt"/>
                          <a:ea typeface="Cambria"/>
                          <a:cs typeface="Times New Roman"/>
                        </a:rPr>
                        <a:t>(soit ½ de 5.900 €)</a:t>
                      </a:r>
                      <a:endParaRPr lang="fr-FR" sz="1100" b="0" dirty="0">
                        <a:latin typeface="+mn-lt"/>
                        <a:ea typeface="Cambria"/>
                        <a:cs typeface="Times New Roman"/>
                      </a:endParaRPr>
                    </a:p>
                    <a:p>
                      <a:pPr algn="r">
                        <a:spcBef>
                          <a:spcPts val="10"/>
                        </a:spcBef>
                        <a:spcAft>
                          <a:spcPts val="10"/>
                        </a:spcAft>
                      </a:pPr>
                      <a:endParaRPr lang="fr-FR" sz="1100" b="0" dirty="0">
                        <a:latin typeface="+mn-lt"/>
                        <a:ea typeface="Cambria"/>
                        <a:cs typeface="Times New Roman"/>
                      </a:endParaRPr>
                    </a:p>
                  </a:txBody>
                  <a:tcPr marL="80201" marR="80201" marT="0" marB="0" anchor="ctr">
                    <a:solidFill>
                      <a:schemeClr val="tx2">
                        <a:lumMod val="20000"/>
                        <a:lumOff val="80000"/>
                      </a:schemeClr>
                    </a:solidFill>
                  </a:tcPr>
                </a:tc>
                <a:extLst>
                  <a:ext uri="{0D108BD9-81ED-4DB2-BD59-A6C34878D82A}">
                    <a16:rowId xmlns:a16="http://schemas.microsoft.com/office/drawing/2014/main" val="10004"/>
                  </a:ext>
                </a:extLst>
              </a:tr>
              <a:tr h="436873">
                <a:tc gridSpan="2">
                  <a:txBody>
                    <a:bodyPr/>
                    <a:lstStyle/>
                    <a:p>
                      <a:r>
                        <a:rPr lang="fr-FR" sz="1100" b="1" dirty="0"/>
                        <a:t>Somme totale avancée</a:t>
                      </a:r>
                      <a:r>
                        <a:rPr lang="fr-FR" sz="1100" b="1" baseline="0" dirty="0"/>
                        <a:t> par l’entreprise</a:t>
                      </a:r>
                      <a:endParaRPr lang="fr-FR" sz="1100" b="1" dirty="0"/>
                    </a:p>
                  </a:txBody>
                  <a:tcPr marL="106934" marR="106934" marT="50408" marB="50408" anchor="ctr">
                    <a:solidFill>
                      <a:schemeClr val="accent6">
                        <a:lumMod val="60000"/>
                        <a:lumOff val="40000"/>
                      </a:schemeClr>
                    </a:solidFill>
                  </a:tcPr>
                </a:tc>
                <a:tc hMerge="1">
                  <a:txBody>
                    <a:bodyPr/>
                    <a:lstStyle/>
                    <a:p>
                      <a:endParaRPr lang="fr-FR" sz="1000" dirty="0"/>
                    </a:p>
                  </a:txBody>
                  <a:tcPr>
                    <a:solidFill>
                      <a:schemeClr val="accent6">
                        <a:lumMod val="60000"/>
                        <a:lumOff val="40000"/>
                      </a:schemeClr>
                    </a:solidFill>
                  </a:tcPr>
                </a:tc>
                <a:tc>
                  <a:txBody>
                    <a:bodyPr/>
                    <a:lstStyle/>
                    <a:p>
                      <a:pPr algn="r"/>
                      <a:r>
                        <a:rPr lang="fr-FR" sz="1100" b="1" dirty="0"/>
                        <a:t>- </a:t>
                      </a:r>
                      <a:r>
                        <a:rPr lang="fr-FR" sz="1100" b="1" baseline="0" dirty="0"/>
                        <a:t> </a:t>
                      </a:r>
                      <a:r>
                        <a:rPr lang="fr-FR" sz="1100" b="1" dirty="0"/>
                        <a:t>11.800 €</a:t>
                      </a:r>
                    </a:p>
                  </a:txBody>
                  <a:tcPr marL="106934" marR="106934" marT="50408" marB="50408" anchor="ctr">
                    <a:solidFill>
                      <a:schemeClr val="accent6">
                        <a:lumMod val="60000"/>
                        <a:lumOff val="40000"/>
                      </a:schemeClr>
                    </a:solidFill>
                  </a:tcPr>
                </a:tc>
                <a:tc>
                  <a:txBody>
                    <a:bodyPr/>
                    <a:lstStyle/>
                    <a:p>
                      <a:pPr algn="r"/>
                      <a:r>
                        <a:rPr lang="fr-FR" sz="1100" b="1" dirty="0">
                          <a:latin typeface="+mn-lt"/>
                        </a:rPr>
                        <a:t>=</a:t>
                      </a:r>
                      <a:r>
                        <a:rPr lang="fr-FR" sz="1100" b="1" baseline="0" dirty="0">
                          <a:latin typeface="+mn-lt"/>
                        </a:rPr>
                        <a:t> 3 factures d’acompte </a:t>
                      </a:r>
                    </a:p>
                    <a:p>
                      <a:pPr algn="r"/>
                      <a:r>
                        <a:rPr lang="fr-FR" sz="1100" b="1" baseline="0" dirty="0">
                          <a:latin typeface="+mn-lt"/>
                        </a:rPr>
                        <a:t>+ facture de solde</a:t>
                      </a:r>
                      <a:endParaRPr lang="fr-FR" sz="1100" b="1" dirty="0">
                        <a:latin typeface="+mn-lt"/>
                      </a:endParaRPr>
                    </a:p>
                  </a:txBody>
                  <a:tcPr marL="106934" marR="106934" marT="50408" marB="50408" anchor="ctr">
                    <a:solidFill>
                      <a:schemeClr val="accent6">
                        <a:lumMod val="60000"/>
                        <a:lumOff val="40000"/>
                      </a:schemeClr>
                    </a:solidFill>
                  </a:tcPr>
                </a:tc>
                <a:extLst>
                  <a:ext uri="{0D108BD9-81ED-4DB2-BD59-A6C34878D82A}">
                    <a16:rowId xmlns:a16="http://schemas.microsoft.com/office/drawing/2014/main" val="10005"/>
                  </a:ext>
                </a:extLst>
              </a:tr>
              <a:tr h="436873">
                <a:tc gridSpan="2">
                  <a:txBody>
                    <a:bodyPr/>
                    <a:lstStyle/>
                    <a:p>
                      <a:r>
                        <a:rPr lang="fr-FR" sz="1100" b="1" dirty="0">
                          <a:solidFill>
                            <a:schemeClr val="bg1"/>
                          </a:solidFill>
                          <a:latin typeface="+mn-lt"/>
                        </a:rPr>
                        <a:t>Total des avantages</a:t>
                      </a:r>
                      <a:r>
                        <a:rPr lang="fr-FR" sz="1100" b="1" baseline="0" dirty="0">
                          <a:solidFill>
                            <a:schemeClr val="bg1"/>
                          </a:solidFill>
                          <a:latin typeface="+mn-lt"/>
                        </a:rPr>
                        <a:t> fiscaux</a:t>
                      </a:r>
                      <a:endParaRPr lang="fr-FR" sz="1100" b="1" dirty="0">
                        <a:solidFill>
                          <a:schemeClr val="bg1"/>
                        </a:solidFill>
                        <a:latin typeface="+mn-lt"/>
                      </a:endParaRPr>
                    </a:p>
                  </a:txBody>
                  <a:tcPr marL="106934" marR="106934" marT="50408" marB="50408" anchor="ctr">
                    <a:solidFill>
                      <a:schemeClr val="accent1">
                        <a:lumMod val="75000"/>
                      </a:schemeClr>
                    </a:solidFill>
                  </a:tcPr>
                </a:tc>
                <a:tc hMerge="1">
                  <a:txBody>
                    <a:bodyPr/>
                    <a:lstStyle/>
                    <a:p>
                      <a:pPr algn="l"/>
                      <a:endParaRPr lang="fr-FR" sz="1000" b="0" dirty="0">
                        <a:latin typeface="+mn-lt"/>
                      </a:endParaRPr>
                    </a:p>
                  </a:txBody>
                  <a:tcPr>
                    <a:solidFill>
                      <a:schemeClr val="accent6">
                        <a:lumMod val="20000"/>
                        <a:lumOff val="80000"/>
                      </a:schemeClr>
                    </a:solidFill>
                  </a:tcPr>
                </a:tc>
                <a:tc>
                  <a:txBody>
                    <a:bodyPr/>
                    <a:lstStyle/>
                    <a:p>
                      <a:pPr algn="r"/>
                      <a:r>
                        <a:rPr lang="fr-FR" sz="1100" b="1" dirty="0">
                          <a:solidFill>
                            <a:schemeClr val="bg1"/>
                          </a:solidFill>
                          <a:latin typeface="+mn-lt"/>
                        </a:rPr>
                        <a:t>9.833 €</a:t>
                      </a:r>
                    </a:p>
                  </a:txBody>
                  <a:tcPr marL="106934" marR="106934" marT="50408" marB="50408" anchor="ctr">
                    <a:solidFill>
                      <a:schemeClr val="accent1">
                        <a:lumMod val="75000"/>
                      </a:schemeClr>
                    </a:solidFill>
                  </a:tcPr>
                </a:tc>
                <a:tc>
                  <a:txBody>
                    <a:bodyPr/>
                    <a:lstStyle/>
                    <a:p>
                      <a:pPr algn="r"/>
                      <a:r>
                        <a:rPr lang="fr-FR" sz="1100" b="1" dirty="0">
                          <a:solidFill>
                            <a:schemeClr val="bg1"/>
                          </a:solidFill>
                        </a:rPr>
                        <a:t>Avantage  fiscaux cumulés sur exercice 2017</a:t>
                      </a:r>
                      <a:r>
                        <a:rPr lang="fr-FR" sz="1100" b="1" baseline="0" dirty="0">
                          <a:solidFill>
                            <a:schemeClr val="bg1"/>
                          </a:solidFill>
                        </a:rPr>
                        <a:t> et 2018</a:t>
                      </a:r>
                      <a:r>
                        <a:rPr lang="fr-FR" sz="1100" b="1" dirty="0">
                          <a:solidFill>
                            <a:schemeClr val="bg1"/>
                          </a:solidFill>
                        </a:rPr>
                        <a:t> </a:t>
                      </a:r>
                    </a:p>
                  </a:txBody>
                  <a:tcPr marL="106934" marR="106934" marT="50408" marB="50408" anchor="ctr">
                    <a:solidFill>
                      <a:schemeClr val="accent1">
                        <a:lumMod val="75000"/>
                      </a:schemeClr>
                    </a:solidFill>
                  </a:tcPr>
                </a:tc>
                <a:extLst>
                  <a:ext uri="{0D108BD9-81ED-4DB2-BD59-A6C34878D82A}">
                    <a16:rowId xmlns:a16="http://schemas.microsoft.com/office/drawing/2014/main" val="10006"/>
                  </a:ext>
                </a:extLst>
              </a:tr>
              <a:tr h="425911">
                <a:tc gridSpan="2">
                  <a:txBody>
                    <a:bodyPr/>
                    <a:lstStyle/>
                    <a:p>
                      <a:r>
                        <a:rPr lang="fr-FR" sz="1600" b="1" dirty="0">
                          <a:latin typeface="+mn-lt"/>
                        </a:rPr>
                        <a:t>COUT</a:t>
                      </a:r>
                      <a:r>
                        <a:rPr lang="fr-FR" sz="1600" b="1" baseline="0" dirty="0">
                          <a:latin typeface="+mn-lt"/>
                        </a:rPr>
                        <a:t> NET FINAL POUR L’ENTREPRISE</a:t>
                      </a:r>
                      <a:endParaRPr lang="fr-FR" sz="1600" b="1" dirty="0">
                        <a:latin typeface="+mn-lt"/>
                      </a:endParaRPr>
                    </a:p>
                  </a:txBody>
                  <a:tcPr marL="106934" marR="106934" marT="50408" marB="50408" anchor="ctr">
                    <a:solidFill>
                      <a:schemeClr val="accent6">
                        <a:lumMod val="20000"/>
                        <a:lumOff val="80000"/>
                      </a:schemeClr>
                    </a:solidFill>
                  </a:tcPr>
                </a:tc>
                <a:tc hMerge="1">
                  <a:txBody>
                    <a:bodyPr/>
                    <a:lstStyle/>
                    <a:p>
                      <a:endParaRPr lang="fr-FR"/>
                    </a:p>
                  </a:txBody>
                  <a:tcPr/>
                </a:tc>
                <a:tc>
                  <a:txBody>
                    <a:bodyPr/>
                    <a:lstStyle/>
                    <a:p>
                      <a:pPr algn="r"/>
                      <a:r>
                        <a:rPr lang="fr-FR" sz="1800" b="1" dirty="0">
                          <a:latin typeface="+mn-lt"/>
                        </a:rPr>
                        <a:t>1.967 €</a:t>
                      </a:r>
                    </a:p>
                  </a:txBody>
                  <a:tcPr marL="106934" marR="106934" marT="50408" marB="50408" anchor="ctr">
                    <a:solidFill>
                      <a:schemeClr val="accent6">
                        <a:lumMod val="20000"/>
                        <a:lumOff val="80000"/>
                      </a:schemeClr>
                    </a:solidFill>
                  </a:tcPr>
                </a:tc>
                <a:tc>
                  <a:txBody>
                    <a:bodyPr/>
                    <a:lstStyle/>
                    <a:p>
                      <a:pPr algn="r"/>
                      <a:r>
                        <a:rPr lang="fr-FR" sz="1200" b="1" dirty="0"/>
                        <a:t>= Coût restant définitivement à la charge de l’entreprise</a:t>
                      </a:r>
                    </a:p>
                  </a:txBody>
                  <a:tcPr marL="106934" marR="106934" marT="50408" marB="50408" anchor="c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
        <p:nvSpPr>
          <p:cNvPr id="9" name="Rectangle 8"/>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FINANCEMENT DE LA CRÈCHE</a:t>
            </a:r>
            <a:endParaRPr lang="fr-FR" sz="1500" b="1" dirty="0">
              <a:solidFill>
                <a:schemeClr val="bg1"/>
              </a:solidFill>
            </a:endParaRPr>
          </a:p>
        </p:txBody>
      </p:sp>
      <p:pic>
        <p:nvPicPr>
          <p:cNvPr id="10"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11"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12" name="Image 11"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3" name="Image 12"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4" name="Image 13" descr="3visuels3.jpg"/>
          <p:cNvPicPr>
            <a:picLocks noChangeAspect="1"/>
          </p:cNvPicPr>
          <p:nvPr/>
        </p:nvPicPr>
        <p:blipFill>
          <a:blip r:embed="rId6" cstate="print"/>
          <a:stretch>
            <a:fillRect/>
          </a:stretch>
        </p:blipFill>
        <p:spPr>
          <a:xfrm>
            <a:off x="294139" y="5844828"/>
            <a:ext cx="757884" cy="707975"/>
          </a:xfrm>
          <a:prstGeom prst="rect">
            <a:avLst/>
          </a:prstGeom>
        </p:spPr>
      </p:pic>
      <p:sp>
        <p:nvSpPr>
          <p:cNvPr id="15" name="ZoneTexte 14"/>
          <p:cNvSpPr txBox="1"/>
          <p:nvPr/>
        </p:nvSpPr>
        <p:spPr>
          <a:xfrm>
            <a:off x="577170" y="1954614"/>
            <a:ext cx="2105234" cy="315986"/>
          </a:xfrm>
          <a:prstGeom prst="rect">
            <a:avLst/>
          </a:prstGeom>
          <a:noFill/>
        </p:spPr>
        <p:txBody>
          <a:bodyPr wrap="square" lIns="99569" tIns="49785" rIns="99569" bIns="49785" rtlCol="0">
            <a:spAutoFit/>
          </a:bodyPr>
          <a:lstStyle/>
          <a:p>
            <a:r>
              <a:rPr lang="fr-FR" sz="1400" b="1" u="sng" dirty="0"/>
              <a:t>Suite de l’exemple </a:t>
            </a:r>
            <a:r>
              <a:rPr lang="fr-FR" sz="1400" b="1" dirty="0"/>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483581" y="525553"/>
            <a:ext cx="7073586" cy="327282"/>
          </a:xfrm>
          <a:prstGeom prst="rect">
            <a:avLst/>
          </a:prstGeom>
        </p:spPr>
        <p:txBody>
          <a:bodyPr vert="horz" lIns="99569" tIns="49785" rIns="99569" bIns="49785" rtlCol="0" anchor="ctr">
            <a:noAutofit/>
          </a:bodyPr>
          <a:lstStyle/>
          <a:p>
            <a:pPr>
              <a:spcBef>
                <a:spcPct val="0"/>
              </a:spcBef>
              <a:defRPr/>
            </a:pPr>
            <a:r>
              <a:rPr lang="fr-FR" sz="2800" b="1" dirty="0">
                <a:solidFill>
                  <a:schemeClr val="accent6">
                    <a:lumMod val="75000"/>
                  </a:schemeClr>
                </a:solidFill>
                <a:latin typeface="+mj-lt"/>
                <a:ea typeface="+mj-ea"/>
                <a:cs typeface="+mj-cs"/>
              </a:rPr>
              <a:t>… inspiré par une vision alternative de l’enfant et de l’enfance</a:t>
            </a:r>
          </a:p>
        </p:txBody>
      </p:sp>
      <p:sp>
        <p:nvSpPr>
          <p:cNvPr id="9" name="Rectangle 8"/>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PROJET PÉDAGOGIQUE</a:t>
            </a:r>
            <a:endParaRPr lang="fr-FR" sz="1500" b="1" dirty="0">
              <a:solidFill>
                <a:schemeClr val="bg1"/>
              </a:solidFill>
            </a:endParaRPr>
          </a:p>
        </p:txBody>
      </p:sp>
      <p:pic>
        <p:nvPicPr>
          <p:cNvPr id="10"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11"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12" name="Image 11"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3" name="Image 12"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4" name="Image 13" descr="3visuels3.jpg"/>
          <p:cNvPicPr>
            <a:picLocks noChangeAspect="1"/>
          </p:cNvPicPr>
          <p:nvPr/>
        </p:nvPicPr>
        <p:blipFill>
          <a:blip r:embed="rId6" cstate="print"/>
          <a:stretch>
            <a:fillRect/>
          </a:stretch>
        </p:blipFill>
        <p:spPr>
          <a:xfrm>
            <a:off x="294139" y="5844828"/>
            <a:ext cx="757884" cy="707975"/>
          </a:xfrm>
          <a:prstGeom prst="rect">
            <a:avLst/>
          </a:prstGeom>
        </p:spPr>
      </p:pic>
      <p:sp>
        <p:nvSpPr>
          <p:cNvPr id="16" name="ZoneTexte 15"/>
          <p:cNvSpPr txBox="1"/>
          <p:nvPr/>
        </p:nvSpPr>
        <p:spPr>
          <a:xfrm>
            <a:off x="1388861" y="1637045"/>
            <a:ext cx="6989376" cy="509007"/>
          </a:xfrm>
          <a:prstGeom prst="rect">
            <a:avLst/>
          </a:prstGeom>
          <a:noFill/>
        </p:spPr>
        <p:txBody>
          <a:bodyPr wrap="square" lIns="99569" tIns="49785" rIns="99569" bIns="49785" rtlCol="0">
            <a:spAutoFit/>
          </a:bodyPr>
          <a:lstStyle/>
          <a:p>
            <a:r>
              <a:rPr lang="fr-FR" sz="2600" b="1" dirty="0"/>
              <a:t>Davantage qu’une simple garderie d’enfants ! </a:t>
            </a:r>
          </a:p>
        </p:txBody>
      </p:sp>
      <p:sp>
        <p:nvSpPr>
          <p:cNvPr id="9217" name="Rectangle 1"/>
          <p:cNvSpPr>
            <a:spLocks noChangeArrowheads="1"/>
          </p:cNvSpPr>
          <p:nvPr/>
        </p:nvSpPr>
        <p:spPr bwMode="auto">
          <a:xfrm>
            <a:off x="1473070" y="2484487"/>
            <a:ext cx="5557817" cy="4193971"/>
          </a:xfrm>
          <a:prstGeom prst="rect">
            <a:avLst/>
          </a:prstGeom>
          <a:noFill/>
          <a:ln w="9525">
            <a:noFill/>
            <a:miter lim="800000"/>
            <a:headEnd/>
            <a:tailEnd/>
          </a:ln>
          <a:effectLst/>
        </p:spPr>
        <p:txBody>
          <a:bodyPr vert="horz" wrap="square" lIns="99569" tIns="49785" rIns="99569" bIns="49785" numCol="1" anchor="ctr" anchorCtr="0" compatLnSpc="1">
            <a:prstTxWarp prst="textNoShape">
              <a:avLst/>
            </a:prstTxWarp>
            <a:spAutoFit/>
          </a:bodyPr>
          <a:lstStyle/>
          <a:p>
            <a:pPr algn="just" eaLnBrk="0" fontAlgn="base" hangingPunct="0">
              <a:spcBef>
                <a:spcPct val="0"/>
              </a:spcBef>
              <a:spcAft>
                <a:spcPct val="0"/>
              </a:spcAft>
            </a:pPr>
            <a:r>
              <a:rPr lang="fr-FR" sz="1300" dirty="0">
                <a:ea typeface="Cambria" pitchFamily="18" charset="0"/>
                <a:cs typeface="Times New Roman" pitchFamily="18" charset="0"/>
              </a:rPr>
              <a:t>Le </a:t>
            </a:r>
            <a:r>
              <a:rPr lang="fr-FR" sz="1300" i="1" dirty="0">
                <a:ea typeface="Cambria" pitchFamily="18" charset="0"/>
                <a:cs typeface="Times New Roman" pitchFamily="18" charset="0"/>
              </a:rPr>
              <a:t>Jardin des Petits </a:t>
            </a:r>
            <a:r>
              <a:rPr lang="fr-FR" sz="1300" dirty="0">
                <a:ea typeface="Cambria" pitchFamily="18" charset="0"/>
                <a:cs typeface="Times New Roman" pitchFamily="18" charset="0"/>
              </a:rPr>
              <a:t>n’est pas conçu comme une garderie d’enfants.</a:t>
            </a:r>
          </a:p>
          <a:p>
            <a:pPr algn="just" eaLnBrk="0" fontAlgn="base" hangingPunct="0">
              <a:spcBef>
                <a:spcPct val="0"/>
              </a:spcBef>
              <a:spcAft>
                <a:spcPct val="0"/>
              </a:spcAft>
            </a:pPr>
            <a:r>
              <a:rPr lang="fr-FR" sz="1300" dirty="0">
                <a:ea typeface="Cambria" pitchFamily="18" charset="0"/>
                <a:cs typeface="Times New Roman" pitchFamily="18" charset="0"/>
              </a:rPr>
              <a:t>Son projet est tout autre ! </a:t>
            </a:r>
          </a:p>
          <a:p>
            <a:pPr algn="just" eaLnBrk="0" fontAlgn="base" hangingPunct="0">
              <a:spcBef>
                <a:spcPct val="0"/>
              </a:spcBef>
              <a:spcAft>
                <a:spcPct val="0"/>
              </a:spcAft>
            </a:pPr>
            <a:endParaRPr lang="fr-FR" sz="1300" dirty="0">
              <a:ea typeface="Cambria" pitchFamily="18" charset="0"/>
              <a:cs typeface="Times New Roman" pitchFamily="18" charset="0"/>
            </a:endParaRPr>
          </a:p>
          <a:p>
            <a:pPr algn="just" eaLnBrk="0" fontAlgn="base" hangingPunct="0">
              <a:spcBef>
                <a:spcPct val="0"/>
              </a:spcBef>
              <a:spcAft>
                <a:spcPct val="0"/>
              </a:spcAft>
            </a:pPr>
            <a:r>
              <a:rPr lang="fr-FR" sz="1300" dirty="0">
                <a:ea typeface="Cambria" pitchFamily="18" charset="0"/>
                <a:cs typeface="Times New Roman" pitchFamily="18" charset="0"/>
              </a:rPr>
              <a:t>Chaque enfant est un être unique, un être en devenir. </a:t>
            </a:r>
          </a:p>
          <a:p>
            <a:pPr algn="just" eaLnBrk="0" fontAlgn="base" hangingPunct="0">
              <a:spcBef>
                <a:spcPct val="0"/>
              </a:spcBef>
              <a:spcAft>
                <a:spcPct val="0"/>
              </a:spcAft>
            </a:pPr>
            <a:r>
              <a:rPr lang="fr-FR" sz="1300" dirty="0">
                <a:ea typeface="Cambria" pitchFamily="18" charset="0"/>
                <a:cs typeface="Times New Roman" pitchFamily="18" charset="0"/>
              </a:rPr>
              <a:t>Il a sa propre histoire, un potentiel, des facultés et des talents … mais aussi des craintes et des appréhensions …  bien à lui. </a:t>
            </a:r>
          </a:p>
          <a:p>
            <a:pPr algn="just" eaLnBrk="0" fontAlgn="base" hangingPunct="0">
              <a:spcBef>
                <a:spcPct val="0"/>
              </a:spcBef>
              <a:spcAft>
                <a:spcPct val="0"/>
              </a:spcAft>
            </a:pPr>
            <a:r>
              <a:rPr lang="fr-FR" sz="1300" dirty="0">
                <a:ea typeface="Cambria" pitchFamily="18" charset="0"/>
                <a:cs typeface="Times New Roman" pitchFamily="18" charset="0"/>
              </a:rPr>
              <a:t>Même tout petit , le jeune enfant réagit d’une manière très personnelle aux impressions, à ce qu’il voit, ce qu’il entend, ce qu’il ressent. Il a une façon très personnelle d’observer le monde autour de lui, de jouer, d’imiter les adultes qui l’entourent.</a:t>
            </a:r>
          </a:p>
          <a:p>
            <a:pPr algn="just" eaLnBrk="0" fontAlgn="base" hangingPunct="0">
              <a:spcBef>
                <a:spcPct val="0"/>
              </a:spcBef>
              <a:spcAft>
                <a:spcPct val="0"/>
              </a:spcAft>
            </a:pPr>
            <a:endParaRPr lang="fr-FR" sz="1300" dirty="0">
              <a:ea typeface="Cambria" pitchFamily="18" charset="0"/>
              <a:cs typeface="Times New Roman" pitchFamily="18" charset="0"/>
            </a:endParaRPr>
          </a:p>
          <a:p>
            <a:pPr algn="just" eaLnBrk="0" fontAlgn="base" hangingPunct="0">
              <a:spcBef>
                <a:spcPct val="0"/>
              </a:spcBef>
              <a:spcAft>
                <a:spcPct val="0"/>
              </a:spcAft>
            </a:pPr>
            <a:r>
              <a:rPr lang="fr-FR" sz="1300" dirty="0">
                <a:ea typeface="Cambria" pitchFamily="18" charset="0"/>
                <a:cs typeface="Times New Roman" pitchFamily="18" charset="0"/>
              </a:rPr>
              <a:t>Le </a:t>
            </a:r>
            <a:r>
              <a:rPr lang="fr-FR" sz="1300" i="1" dirty="0">
                <a:ea typeface="Cambria" pitchFamily="18" charset="0"/>
                <a:cs typeface="Times New Roman" pitchFamily="18" charset="0"/>
              </a:rPr>
              <a:t>Jardin des petits</a:t>
            </a:r>
            <a:r>
              <a:rPr lang="fr-FR" sz="1300" dirty="0">
                <a:ea typeface="Cambria" pitchFamily="18" charset="0"/>
                <a:cs typeface="Times New Roman" pitchFamily="18" charset="0"/>
              </a:rPr>
              <a:t> a été conçu comme </a:t>
            </a:r>
            <a:r>
              <a:rPr lang="fr-FR" sz="1300" b="1" i="1" dirty="0">
                <a:ea typeface="Cambria" pitchFamily="18" charset="0"/>
                <a:cs typeface="Times New Roman" pitchFamily="18" charset="0"/>
              </a:rPr>
              <a:t>un lieu de vie</a:t>
            </a:r>
            <a:r>
              <a:rPr lang="fr-FR" sz="1300" dirty="0">
                <a:ea typeface="Cambria" pitchFamily="18" charset="0"/>
                <a:cs typeface="Times New Roman" pitchFamily="18" charset="0"/>
              </a:rPr>
              <a:t> dans lequel l’enfant s’épanouit dans le total respect de son individualité, de sa différence. </a:t>
            </a:r>
          </a:p>
          <a:p>
            <a:pPr algn="just" eaLnBrk="0" fontAlgn="base" hangingPunct="0">
              <a:spcBef>
                <a:spcPct val="0"/>
              </a:spcBef>
              <a:spcAft>
                <a:spcPct val="0"/>
              </a:spcAft>
            </a:pPr>
            <a:endParaRPr lang="fr-FR" sz="1300" dirty="0">
              <a:ea typeface="Cambria" pitchFamily="18" charset="0"/>
              <a:cs typeface="Times New Roman" pitchFamily="18" charset="0"/>
            </a:endParaRPr>
          </a:p>
          <a:p>
            <a:pPr algn="just" eaLnBrk="0" fontAlgn="base" hangingPunct="0">
              <a:spcBef>
                <a:spcPct val="0"/>
              </a:spcBef>
              <a:spcAft>
                <a:spcPct val="0"/>
              </a:spcAft>
            </a:pPr>
            <a:r>
              <a:rPr lang="fr-FR" sz="1300" dirty="0">
                <a:ea typeface="Cambria" pitchFamily="18" charset="0"/>
                <a:cs typeface="Times New Roman" pitchFamily="18" charset="0"/>
              </a:rPr>
              <a:t>Inspiré par une vision alternative de l’enfant et de l’enfance, </a:t>
            </a:r>
            <a:r>
              <a:rPr lang="fr-FR" sz="1300" b="1" dirty="0">
                <a:ea typeface="Cambria" pitchFamily="18" charset="0"/>
                <a:cs typeface="Times New Roman" pitchFamily="18" charset="0"/>
              </a:rPr>
              <a:t>notre projet pédagogique est entièrement tourné sur l’écoute et la compréhension profonde de l’</a:t>
            </a:r>
            <a:r>
              <a:rPr lang="fr-FR" sz="1300" b="1" dirty="0" err="1">
                <a:ea typeface="Cambria" pitchFamily="18" charset="0"/>
                <a:cs typeface="Times New Roman" pitchFamily="18" charset="0"/>
              </a:rPr>
              <a:t>êtreté</a:t>
            </a:r>
            <a:r>
              <a:rPr lang="fr-FR" sz="1300" b="1" dirty="0">
                <a:ea typeface="Cambria" pitchFamily="18" charset="0"/>
                <a:cs typeface="Times New Roman" pitchFamily="18" charset="0"/>
              </a:rPr>
              <a:t> et du besoin du petit enfant</a:t>
            </a:r>
            <a:r>
              <a:rPr lang="fr-FR" sz="1300" dirty="0">
                <a:ea typeface="Cambria" pitchFamily="18" charset="0"/>
                <a:cs typeface="Times New Roman" pitchFamily="18" charset="0"/>
              </a:rPr>
              <a:t>, de ce qui peut lui permettre de se développer et de se fortifier de manière saine. </a:t>
            </a:r>
          </a:p>
          <a:p>
            <a:pPr algn="just" eaLnBrk="0" fontAlgn="base" hangingPunct="0">
              <a:spcBef>
                <a:spcPct val="0"/>
              </a:spcBef>
              <a:spcAft>
                <a:spcPct val="0"/>
              </a:spcAft>
            </a:pPr>
            <a:endParaRPr lang="fr-FR" sz="1100" dirty="0">
              <a:latin typeface="Times" pitchFamily="18" charset="0"/>
              <a:ea typeface="Cambria" pitchFamily="18" charset="0"/>
              <a:cs typeface="Times New Roman" pitchFamily="18" charset="0"/>
            </a:endParaRPr>
          </a:p>
          <a:p>
            <a:pPr algn="just" eaLnBrk="0" fontAlgn="base" hangingPunct="0">
              <a:spcBef>
                <a:spcPct val="0"/>
              </a:spcBef>
              <a:spcAft>
                <a:spcPct val="0"/>
              </a:spcAft>
            </a:pPr>
            <a:endParaRPr lang="fr-FR" sz="1100" dirty="0">
              <a:latin typeface="Times" pitchFamily="18" charset="0"/>
              <a:ea typeface="Cambria" pitchFamily="18" charset="0"/>
              <a:cs typeface="Times New Roman" pitchFamily="18" charset="0"/>
            </a:endParaRPr>
          </a:p>
          <a:p>
            <a:pPr algn="just" eaLnBrk="0" fontAlgn="base" hangingPunct="0">
              <a:spcBef>
                <a:spcPct val="0"/>
              </a:spcBef>
              <a:spcAft>
                <a:spcPct val="0"/>
              </a:spcAft>
            </a:pPr>
            <a:endParaRPr lang="fr-FR" sz="1100" dirty="0">
              <a:latin typeface="Times" pitchFamily="18" charset="0"/>
              <a:ea typeface="Cambria" pitchFamily="18" charset="0"/>
              <a:cs typeface="Times New Roman" pitchFamily="18" charset="0"/>
            </a:endParaRPr>
          </a:p>
        </p:txBody>
      </p:sp>
      <p:sp>
        <p:nvSpPr>
          <p:cNvPr id="9218" name="Rectangle 2"/>
          <p:cNvSpPr>
            <a:spLocks noChangeArrowheads="1"/>
          </p:cNvSpPr>
          <p:nvPr/>
        </p:nvSpPr>
        <p:spPr bwMode="auto">
          <a:xfrm>
            <a:off x="7704563" y="3889356"/>
            <a:ext cx="2442071" cy="2870531"/>
          </a:xfrm>
          <a:prstGeom prst="rect">
            <a:avLst/>
          </a:prstGeom>
          <a:noFill/>
          <a:ln w="9525">
            <a:solidFill>
              <a:schemeClr val="accent6">
                <a:lumMod val="75000"/>
              </a:schemeClr>
            </a:solidFill>
            <a:miter lim="800000"/>
            <a:headEnd/>
            <a:tailEnd/>
          </a:ln>
          <a:effectLst/>
        </p:spPr>
        <p:txBody>
          <a:bodyPr vert="horz" wrap="square" lIns="99569" tIns="49785" rIns="99569" bIns="49785" numCol="1" anchor="ctr" anchorCtr="0" compatLnSpc="1">
            <a:prstTxWarp prst="textNoShape">
              <a:avLst/>
            </a:prstTxWarp>
            <a:spAutoFit/>
          </a:bodyPr>
          <a:lstStyle/>
          <a:p>
            <a:pPr fontAlgn="base">
              <a:spcBef>
                <a:spcPct val="0"/>
              </a:spcBef>
              <a:spcAft>
                <a:spcPct val="0"/>
              </a:spcAft>
            </a:pPr>
            <a:r>
              <a:rPr lang="fr-FR" sz="1200" i="1" dirty="0">
                <a:latin typeface="Calibri" pitchFamily="34" charset="0"/>
                <a:ea typeface="Calibri" pitchFamily="34" charset="0"/>
                <a:cs typeface="Times New Roman" pitchFamily="18" charset="0"/>
              </a:rPr>
              <a:t>« </a:t>
            </a:r>
            <a:r>
              <a:rPr lang="fr-FR" sz="1200" i="1" dirty="0">
                <a:solidFill>
                  <a:srgbClr val="545454"/>
                </a:solidFill>
                <a:latin typeface="Calibri" pitchFamily="34" charset="0"/>
                <a:ea typeface="Calibri" pitchFamily="34" charset="0"/>
                <a:cs typeface="Times New Roman" pitchFamily="18" charset="0"/>
              </a:rPr>
              <a:t>Vous dites : c’est fatigant de fréquenter les enfants ! </a:t>
            </a:r>
            <a:endParaRPr lang="fr-FR" sz="900" dirty="0">
              <a:latin typeface="Arial" pitchFamily="34" charset="0"/>
              <a:cs typeface="Arial" pitchFamily="34" charset="0"/>
            </a:endParaRPr>
          </a:p>
          <a:p>
            <a:pPr eaLnBrk="0" fontAlgn="base" hangingPunct="0">
              <a:spcBef>
                <a:spcPct val="0"/>
              </a:spcBef>
              <a:spcAft>
                <a:spcPct val="0"/>
              </a:spcAft>
            </a:pPr>
            <a:r>
              <a:rPr lang="fr-FR" sz="1200" i="1" dirty="0">
                <a:solidFill>
                  <a:srgbClr val="545454"/>
                </a:solidFill>
                <a:latin typeface="Calibri" pitchFamily="34" charset="0"/>
                <a:ea typeface="Calibri" pitchFamily="34" charset="0"/>
                <a:cs typeface="Times New Roman" pitchFamily="18" charset="0"/>
              </a:rPr>
              <a:t>Vous avez raison. </a:t>
            </a:r>
            <a:endParaRPr lang="fr-FR" sz="900" dirty="0">
              <a:latin typeface="Arial" pitchFamily="34" charset="0"/>
              <a:cs typeface="Arial" pitchFamily="34" charset="0"/>
            </a:endParaRPr>
          </a:p>
          <a:p>
            <a:pPr eaLnBrk="0" fontAlgn="base" hangingPunct="0">
              <a:spcBef>
                <a:spcPct val="0"/>
              </a:spcBef>
              <a:spcAft>
                <a:spcPct val="0"/>
              </a:spcAft>
            </a:pPr>
            <a:r>
              <a:rPr lang="fr-FR" sz="1200" i="1" dirty="0">
                <a:solidFill>
                  <a:srgbClr val="545454"/>
                </a:solidFill>
                <a:latin typeface="Calibri" pitchFamily="34" charset="0"/>
                <a:ea typeface="Calibri" pitchFamily="34" charset="0"/>
                <a:cs typeface="Times New Roman" pitchFamily="18" charset="0"/>
              </a:rPr>
              <a:t>Vous ajoutez : parce qu’il faut se mettre à leur niveau, se baisser, s’incliner, se courber, se faire petit !. Là, vous avez tort. </a:t>
            </a:r>
            <a:endParaRPr lang="fr-FR" sz="900" dirty="0">
              <a:latin typeface="Arial" pitchFamily="34" charset="0"/>
              <a:cs typeface="Arial" pitchFamily="34" charset="0"/>
            </a:endParaRPr>
          </a:p>
          <a:p>
            <a:pPr eaLnBrk="0" fontAlgn="base" hangingPunct="0">
              <a:spcBef>
                <a:spcPct val="0"/>
              </a:spcBef>
              <a:spcAft>
                <a:spcPct val="0"/>
              </a:spcAft>
            </a:pPr>
            <a:r>
              <a:rPr lang="fr-FR" sz="1200" i="1" dirty="0">
                <a:solidFill>
                  <a:srgbClr val="545454"/>
                </a:solidFill>
                <a:latin typeface="Calibri" pitchFamily="34" charset="0"/>
                <a:ea typeface="Calibri" pitchFamily="34" charset="0"/>
                <a:cs typeface="Times New Roman" pitchFamily="18" charset="0"/>
              </a:rPr>
              <a:t>Ce n’est pas cela qui fatigue le plus. </a:t>
            </a:r>
            <a:endParaRPr lang="fr-FR" sz="900" dirty="0">
              <a:latin typeface="Arial" pitchFamily="34" charset="0"/>
              <a:cs typeface="Arial" pitchFamily="34" charset="0"/>
            </a:endParaRPr>
          </a:p>
          <a:p>
            <a:pPr eaLnBrk="0" fontAlgn="base" hangingPunct="0">
              <a:spcBef>
                <a:spcPct val="0"/>
              </a:spcBef>
              <a:spcAft>
                <a:spcPct val="0"/>
              </a:spcAft>
            </a:pPr>
            <a:r>
              <a:rPr lang="fr-FR" sz="1200" i="1" dirty="0">
                <a:solidFill>
                  <a:srgbClr val="545454"/>
                </a:solidFill>
                <a:latin typeface="Calibri" pitchFamily="34" charset="0"/>
                <a:ea typeface="Calibri" pitchFamily="34" charset="0"/>
                <a:cs typeface="Times New Roman" pitchFamily="18" charset="0"/>
              </a:rPr>
              <a:t>C’est plutôt d’être obligé de s’élever jusqu’à la hauteur de leurs sentiments, de se hisser sur la pointe des pieds, pour ne pas les blesser. »             </a:t>
            </a:r>
            <a:endParaRPr lang="fr-FR" sz="900" dirty="0">
              <a:latin typeface="Arial" pitchFamily="34" charset="0"/>
              <a:cs typeface="Arial" pitchFamily="34" charset="0"/>
            </a:endParaRPr>
          </a:p>
          <a:p>
            <a:pPr eaLnBrk="0" fontAlgn="base" hangingPunct="0">
              <a:spcBef>
                <a:spcPct val="0"/>
              </a:spcBef>
              <a:spcAft>
                <a:spcPct val="0"/>
              </a:spcAft>
            </a:pPr>
            <a:endParaRPr lang="fr-FR" sz="1200" b="1" i="1" dirty="0">
              <a:solidFill>
                <a:srgbClr val="545454"/>
              </a:solidFill>
              <a:latin typeface="Calibri" pitchFamily="34" charset="0"/>
              <a:ea typeface="Calibri" pitchFamily="34" charset="0"/>
              <a:cs typeface="Times New Roman" pitchFamily="18" charset="0"/>
            </a:endParaRPr>
          </a:p>
          <a:p>
            <a:pPr algn="r" eaLnBrk="0" fontAlgn="base" hangingPunct="0">
              <a:spcBef>
                <a:spcPct val="0"/>
              </a:spcBef>
              <a:spcAft>
                <a:spcPct val="0"/>
              </a:spcAft>
            </a:pPr>
            <a:r>
              <a:rPr lang="fr-FR" sz="1200" b="1" i="1" dirty="0" err="1">
                <a:solidFill>
                  <a:srgbClr val="545454"/>
                </a:solidFill>
                <a:latin typeface="Calibri" pitchFamily="34" charset="0"/>
                <a:ea typeface="Calibri" pitchFamily="34" charset="0"/>
                <a:cs typeface="Times New Roman" pitchFamily="18" charset="0"/>
              </a:rPr>
              <a:t>Januzs</a:t>
            </a:r>
            <a:r>
              <a:rPr lang="fr-FR" sz="1200" b="1" i="1" dirty="0">
                <a:solidFill>
                  <a:srgbClr val="545454"/>
                </a:solidFill>
                <a:latin typeface="Calibri" pitchFamily="34" charset="0"/>
                <a:ea typeface="Calibri" pitchFamily="34" charset="0"/>
                <a:cs typeface="Times New Roman" pitchFamily="18" charset="0"/>
              </a:rPr>
              <a:t> </a:t>
            </a:r>
            <a:r>
              <a:rPr lang="fr-FR" sz="1200" b="1" i="1" dirty="0" err="1">
                <a:solidFill>
                  <a:srgbClr val="545454"/>
                </a:solidFill>
                <a:latin typeface="Calibri" pitchFamily="34" charset="0"/>
                <a:ea typeface="Calibri" pitchFamily="34" charset="0"/>
                <a:cs typeface="Times New Roman" pitchFamily="18" charset="0"/>
              </a:rPr>
              <a:t>Korczak</a:t>
            </a:r>
            <a:endParaRPr lang="fr-FR" dirty="0">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23512" y="2034004"/>
            <a:ext cx="3869888" cy="407206"/>
          </a:xfrm>
          <a:prstGeom prst="rect">
            <a:avLst/>
          </a:prstGeom>
        </p:spPr>
        <p:txBody>
          <a:bodyPr wrap="square" lIns="99569" tIns="49785" rIns="99569" bIns="49785">
            <a:spAutoFit/>
          </a:bodyPr>
          <a:lstStyle/>
          <a:p>
            <a:r>
              <a:rPr lang="fr-FR" b="1" dirty="0"/>
              <a:t>Le Pôle européen d’activités : </a:t>
            </a:r>
          </a:p>
        </p:txBody>
      </p:sp>
      <p:sp>
        <p:nvSpPr>
          <p:cNvPr id="14" name="ZoneTexte 13"/>
          <p:cNvSpPr txBox="1"/>
          <p:nvPr/>
        </p:nvSpPr>
        <p:spPr>
          <a:xfrm>
            <a:off x="7030888" y="2416874"/>
            <a:ext cx="3452583" cy="2955170"/>
          </a:xfrm>
          <a:prstGeom prst="rect">
            <a:avLst/>
          </a:prstGeom>
          <a:noFill/>
        </p:spPr>
        <p:txBody>
          <a:bodyPr wrap="square" lIns="99569" tIns="49785" rIns="99569" bIns="49785" rtlCol="0">
            <a:spAutoFit/>
          </a:bodyPr>
          <a:lstStyle/>
          <a:p>
            <a:pPr marL="197064" indent="-197064">
              <a:spcAft>
                <a:spcPts val="653"/>
              </a:spcAft>
              <a:buFont typeface="Wingdings" pitchFamily="2" charset="2"/>
              <a:buChar char="§"/>
            </a:pPr>
            <a:r>
              <a:rPr lang="fr-FR" sz="1300" dirty="0"/>
              <a:t>Ancienne caserne Rapp reconvertie en 2008 pour devenir un Pôle d’activités tertiaires.</a:t>
            </a:r>
          </a:p>
          <a:p>
            <a:pPr marL="197064" indent="-197064">
              <a:spcAft>
                <a:spcPts val="653"/>
              </a:spcAft>
              <a:buFont typeface="Wingdings" pitchFamily="2" charset="2"/>
              <a:buChar char="§"/>
            </a:pPr>
            <a:r>
              <a:rPr lang="fr-FR" sz="1300" dirty="0"/>
              <a:t>30 entreprises présentes ; parmi lesquelles : Groupe DOMIAL, CALCULUS international, Volume Concept, SETUI, B 2000 Ingénierie, Centre </a:t>
            </a:r>
            <a:r>
              <a:rPr lang="fr-FR" sz="1300" dirty="0" err="1"/>
              <a:t>médico</a:t>
            </a:r>
            <a:r>
              <a:rPr lang="fr-FR" sz="1300" dirty="0"/>
              <a:t>-psychopédagogique, CRUPI Architectes, Alsace Documents, SOCOTEC, ABG immobilier, </a:t>
            </a:r>
            <a:r>
              <a:rPr lang="fr-FR" sz="1300" dirty="0" err="1"/>
              <a:t>etc</a:t>
            </a:r>
            <a:r>
              <a:rPr lang="fr-FR" sz="1300" dirty="0"/>
              <a:t> … </a:t>
            </a:r>
          </a:p>
          <a:p>
            <a:pPr marL="197064" indent="-197064">
              <a:spcAft>
                <a:spcPts val="653"/>
              </a:spcAft>
              <a:buFont typeface="Wingdings" pitchFamily="2" charset="2"/>
              <a:buChar char="§"/>
            </a:pPr>
            <a:r>
              <a:rPr lang="fr-FR" sz="1300" dirty="0"/>
              <a:t>Plus de 350 salariés sur le site.</a:t>
            </a:r>
          </a:p>
          <a:p>
            <a:pPr marL="197064" indent="-197064">
              <a:spcAft>
                <a:spcPts val="653"/>
              </a:spcAft>
              <a:buFont typeface="Wingdings" pitchFamily="2" charset="2"/>
              <a:buChar char="§"/>
            </a:pPr>
            <a:r>
              <a:rPr lang="fr-FR" sz="1300" dirty="0"/>
              <a:t>Un parking de 200 places : toutes facilités d’arrêt et de stationnement.</a:t>
            </a:r>
          </a:p>
          <a:p>
            <a:endParaRPr lang="fr-FR" dirty="0"/>
          </a:p>
        </p:txBody>
      </p:sp>
      <p:pic>
        <p:nvPicPr>
          <p:cNvPr id="16" name="Image 15" descr="3visuels1.jpg"/>
          <p:cNvPicPr>
            <a:picLocks noChangeAspect="1"/>
          </p:cNvPicPr>
          <p:nvPr/>
        </p:nvPicPr>
        <p:blipFill>
          <a:blip r:embed="rId2" cstate="print"/>
          <a:stretch>
            <a:fillRect/>
          </a:stretch>
        </p:blipFill>
        <p:spPr>
          <a:xfrm>
            <a:off x="294139" y="5050906"/>
            <a:ext cx="760975" cy="692046"/>
          </a:xfrm>
          <a:prstGeom prst="rect">
            <a:avLst/>
          </a:prstGeom>
        </p:spPr>
      </p:pic>
      <p:pic>
        <p:nvPicPr>
          <p:cNvPr id="17" name="Image 16" descr="3visuels2.jpg"/>
          <p:cNvPicPr>
            <a:picLocks noChangeAspect="1"/>
          </p:cNvPicPr>
          <p:nvPr/>
        </p:nvPicPr>
        <p:blipFill>
          <a:blip r:embed="rId3" cstate="print"/>
          <a:stretch>
            <a:fillRect/>
          </a:stretch>
        </p:blipFill>
        <p:spPr>
          <a:xfrm>
            <a:off x="294139" y="6638749"/>
            <a:ext cx="757884" cy="689010"/>
          </a:xfrm>
          <a:prstGeom prst="rect">
            <a:avLst/>
          </a:prstGeom>
        </p:spPr>
      </p:pic>
      <p:pic>
        <p:nvPicPr>
          <p:cNvPr id="18" name="Image 17" descr="3visuels3.jpg"/>
          <p:cNvPicPr>
            <a:picLocks noChangeAspect="1"/>
          </p:cNvPicPr>
          <p:nvPr/>
        </p:nvPicPr>
        <p:blipFill>
          <a:blip r:embed="rId4" cstate="print"/>
          <a:stretch>
            <a:fillRect/>
          </a:stretch>
        </p:blipFill>
        <p:spPr>
          <a:xfrm>
            <a:off x="294139" y="5844828"/>
            <a:ext cx="757884" cy="707975"/>
          </a:xfrm>
          <a:prstGeom prst="rect">
            <a:avLst/>
          </a:prstGeom>
        </p:spPr>
      </p:pic>
      <p:pic>
        <p:nvPicPr>
          <p:cNvPr id="19" name="Picture 5" descr="C:\Users\JM HERBILLON\Documents\PRIMENFANCE\Com &amp; Com\Eléments graphiques\LOGO-petits-pois.jpg"/>
          <p:cNvPicPr>
            <a:picLocks noChangeAspect="1" noChangeArrowheads="1"/>
          </p:cNvPicPr>
          <p:nvPr/>
        </p:nvPicPr>
        <p:blipFill>
          <a:blip r:embed="rId5" cstate="print"/>
          <a:srcRect/>
          <a:stretch>
            <a:fillRect/>
          </a:stretch>
        </p:blipFill>
        <p:spPr bwMode="auto">
          <a:xfrm>
            <a:off x="7788772" y="753866"/>
            <a:ext cx="2718719" cy="962570"/>
          </a:xfrm>
          <a:prstGeom prst="rect">
            <a:avLst/>
          </a:prstGeom>
          <a:noFill/>
        </p:spPr>
      </p:pic>
      <p:sp>
        <p:nvSpPr>
          <p:cNvPr id="20" name="Rectangle 19"/>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LOCALISATION DE LA CRÈCHE              </a:t>
            </a:r>
            <a:endParaRPr lang="fr-FR" sz="1500" b="1" dirty="0">
              <a:solidFill>
                <a:schemeClr val="bg1"/>
              </a:solidFill>
            </a:endParaRPr>
          </a:p>
        </p:txBody>
      </p:sp>
      <p:sp>
        <p:nvSpPr>
          <p:cNvPr id="21" name="Titre 1"/>
          <p:cNvSpPr txBox="1">
            <a:spLocks/>
          </p:cNvSpPr>
          <p:nvPr/>
        </p:nvSpPr>
        <p:spPr>
          <a:xfrm>
            <a:off x="378348" y="922514"/>
            <a:ext cx="7578842" cy="1260211"/>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Au cœur du Pôle européen d’activités de Colmar, à deux pas de la gare</a:t>
            </a:r>
          </a:p>
        </p:txBody>
      </p:sp>
      <p:pic>
        <p:nvPicPr>
          <p:cNvPr id="25" name="Picture 2" descr="C:\Users\JM HERBILLON\Documents\PRIMENFANCE\Com &amp; Com\Eléments graphiques\barre-couleur-horizontale.png"/>
          <p:cNvPicPr>
            <a:picLocks noChangeAspect="1" noChangeArrowheads="1"/>
          </p:cNvPicPr>
          <p:nvPr/>
        </p:nvPicPr>
        <p:blipFill>
          <a:blip r:embed="rId6" cstate="print"/>
          <a:srcRect/>
          <a:stretch>
            <a:fillRect/>
          </a:stretch>
        </p:blipFill>
        <p:spPr bwMode="auto">
          <a:xfrm>
            <a:off x="1220442" y="7035712"/>
            <a:ext cx="9010401" cy="379374"/>
          </a:xfrm>
          <a:prstGeom prst="rect">
            <a:avLst/>
          </a:prstGeom>
          <a:noFill/>
        </p:spPr>
      </p:pic>
      <p:pic>
        <p:nvPicPr>
          <p:cNvPr id="1026" name="Picture 2" descr="C:\Users\JM HERBILLON\Documents\PRIMENFANCE\Photos\Photos Seltz\IMG_1898.JPG"/>
          <p:cNvPicPr>
            <a:picLocks noChangeAspect="1" noChangeArrowheads="1"/>
          </p:cNvPicPr>
          <p:nvPr/>
        </p:nvPicPr>
        <p:blipFill>
          <a:blip r:embed="rId7" cstate="print"/>
          <a:srcRect/>
          <a:stretch>
            <a:fillRect/>
          </a:stretch>
        </p:blipFill>
        <p:spPr bwMode="auto">
          <a:xfrm>
            <a:off x="3241467" y="5913975"/>
            <a:ext cx="1599979" cy="1111490"/>
          </a:xfrm>
          <a:prstGeom prst="rect">
            <a:avLst/>
          </a:prstGeom>
          <a:noFill/>
        </p:spPr>
      </p:pic>
      <p:pic>
        <p:nvPicPr>
          <p:cNvPr id="1027" name="Picture 3" descr="C:\Users\JM HERBILLON\Documents\PRIMENFANCE\Photos\Photos Seltz\photos archidata 2010 262.jpg"/>
          <p:cNvPicPr>
            <a:picLocks noChangeAspect="1" noChangeArrowheads="1"/>
          </p:cNvPicPr>
          <p:nvPr/>
        </p:nvPicPr>
        <p:blipFill>
          <a:blip r:embed="rId8" cstate="print"/>
          <a:srcRect/>
          <a:stretch>
            <a:fillRect/>
          </a:stretch>
        </p:blipFill>
        <p:spPr bwMode="auto">
          <a:xfrm>
            <a:off x="1388861" y="5913975"/>
            <a:ext cx="1684187" cy="1056425"/>
          </a:xfrm>
          <a:prstGeom prst="rect">
            <a:avLst/>
          </a:prstGeom>
          <a:noFill/>
        </p:spPr>
      </p:pic>
      <p:pic>
        <p:nvPicPr>
          <p:cNvPr id="2" name="Picture 2" descr="C:\Users\JM HERBILLON\AppData\Local\Microsoft\Windows\Temporary Internet Files\Content.IE5\F24UAKUC\photos archidata 2010 264.jpg"/>
          <p:cNvPicPr>
            <a:picLocks noChangeAspect="1" noChangeArrowheads="1"/>
          </p:cNvPicPr>
          <p:nvPr/>
        </p:nvPicPr>
        <p:blipFill>
          <a:blip r:embed="rId9" cstate="print"/>
          <a:srcRect/>
          <a:stretch>
            <a:fillRect/>
          </a:stretch>
        </p:blipFill>
        <p:spPr bwMode="auto">
          <a:xfrm>
            <a:off x="5009862" y="5913975"/>
            <a:ext cx="1730336" cy="1085523"/>
          </a:xfrm>
          <a:prstGeom prst="rect">
            <a:avLst/>
          </a:prstGeom>
          <a:noFill/>
        </p:spPr>
      </p:pic>
      <p:pic>
        <p:nvPicPr>
          <p:cNvPr id="3" name="Picture 3" descr="C:\Users\JM HERBILLON\AppData\Local\Microsoft\Windows\Temporary Internet Files\Content.IE5\F24UAKUC\photos archidata 2010 263.jpg"/>
          <p:cNvPicPr>
            <a:picLocks noChangeAspect="1" noChangeArrowheads="1"/>
          </p:cNvPicPr>
          <p:nvPr/>
        </p:nvPicPr>
        <p:blipFill>
          <a:blip r:embed="rId10" cstate="print"/>
          <a:srcRect/>
          <a:stretch>
            <a:fillRect/>
          </a:stretch>
        </p:blipFill>
        <p:spPr bwMode="auto">
          <a:xfrm>
            <a:off x="6862469" y="5913975"/>
            <a:ext cx="1771726" cy="1111490"/>
          </a:xfrm>
          <a:prstGeom prst="rect">
            <a:avLst/>
          </a:prstGeom>
          <a:noFill/>
        </p:spPr>
      </p:pic>
      <p:pic>
        <p:nvPicPr>
          <p:cNvPr id="1028" name="Picture 4" descr="C:\Users\JM HERBILLON\AppData\Local\Microsoft\Windows\Temporary Internet Files\Content.IE5\F24UAKUC\photos archidata 2010 261.jpg"/>
          <p:cNvPicPr>
            <a:picLocks noChangeAspect="1" noChangeArrowheads="1"/>
          </p:cNvPicPr>
          <p:nvPr/>
        </p:nvPicPr>
        <p:blipFill>
          <a:blip r:embed="rId11" cstate="print"/>
          <a:srcRect/>
          <a:stretch>
            <a:fillRect/>
          </a:stretch>
        </p:blipFill>
        <p:spPr bwMode="auto">
          <a:xfrm>
            <a:off x="1388861" y="2113396"/>
            <a:ext cx="5441734" cy="3652039"/>
          </a:xfrm>
          <a:prstGeom prst="rect">
            <a:avLst/>
          </a:prstGeom>
          <a:noFill/>
        </p:spPr>
      </p:pic>
      <p:sp>
        <p:nvSpPr>
          <p:cNvPr id="23" name="Rectangle à coins arrondis 22"/>
          <p:cNvSpPr/>
          <p:nvPr/>
        </p:nvSpPr>
        <p:spPr>
          <a:xfrm>
            <a:off x="1473071" y="4256984"/>
            <a:ext cx="3705211" cy="873314"/>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fr-FR"/>
          </a:p>
        </p:txBody>
      </p:sp>
      <p:sp>
        <p:nvSpPr>
          <p:cNvPr id="24" name="Rectangle à coins arrondis 23"/>
          <p:cNvSpPr/>
          <p:nvPr/>
        </p:nvSpPr>
        <p:spPr>
          <a:xfrm>
            <a:off x="3241467" y="5209691"/>
            <a:ext cx="1936815" cy="238176"/>
          </a:xfrm>
          <a:prstGeom prst="wedgeRoundRectCallout">
            <a:avLst>
              <a:gd name="adj1" fmla="val -22583"/>
              <a:gd name="adj2" fmla="val -115176"/>
              <a:gd name="adj3" fmla="val 166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fr-FR" sz="1300" b="1" dirty="0"/>
              <a:t>Le Jardin des Petits</a:t>
            </a:r>
          </a:p>
        </p:txBody>
      </p:sp>
      <p:sp>
        <p:nvSpPr>
          <p:cNvPr id="26" name="ZoneTexte 25"/>
          <p:cNvSpPr txBox="1"/>
          <p:nvPr/>
        </p:nvSpPr>
        <p:spPr>
          <a:xfrm>
            <a:off x="7451935" y="7194496"/>
            <a:ext cx="2610490" cy="223653"/>
          </a:xfrm>
          <a:prstGeom prst="rect">
            <a:avLst/>
          </a:prstGeom>
          <a:noFill/>
        </p:spPr>
        <p:txBody>
          <a:bodyPr wrap="square" lIns="99569" tIns="49785" rIns="99569" bIns="49785" rtlCol="0">
            <a:spAutoFit/>
          </a:bodyPr>
          <a:lstStyle/>
          <a:p>
            <a:r>
              <a:rPr lang="fr-FR" sz="800" b="1" dirty="0"/>
              <a:t>*Crédits photos : seltz constructions</a:t>
            </a:r>
          </a:p>
        </p:txBody>
      </p:sp>
      <p:pic>
        <p:nvPicPr>
          <p:cNvPr id="7" name="Picture 4" descr="C:\Users\JM HERBILLON\Pictures\2011-03-21 Février - Mars 2011\Février - Mars 2011 015.JPG"/>
          <p:cNvPicPr>
            <a:picLocks noChangeAspect="1" noChangeArrowheads="1"/>
          </p:cNvPicPr>
          <p:nvPr/>
        </p:nvPicPr>
        <p:blipFill>
          <a:blip r:embed="rId12" cstate="print"/>
          <a:srcRect/>
          <a:stretch>
            <a:fillRect/>
          </a:stretch>
        </p:blipFill>
        <p:spPr bwMode="auto">
          <a:xfrm>
            <a:off x="8799283" y="5464086"/>
            <a:ext cx="1263140" cy="1587843"/>
          </a:xfrm>
          <a:prstGeom prst="rect">
            <a:avLst/>
          </a:prstGeom>
          <a:noFill/>
        </p:spPr>
      </p:pic>
      <p:sp>
        <p:nvSpPr>
          <p:cNvPr id="22" name="ZoneTexte 21"/>
          <p:cNvSpPr txBox="1"/>
          <p:nvPr/>
        </p:nvSpPr>
        <p:spPr>
          <a:xfrm>
            <a:off x="4574724" y="6707896"/>
            <a:ext cx="329323" cy="408319"/>
          </a:xfrm>
          <a:prstGeom prst="rect">
            <a:avLst/>
          </a:prstGeom>
          <a:noFill/>
        </p:spPr>
        <p:txBody>
          <a:bodyPr wrap="none" lIns="99569" tIns="49785" rIns="99569" bIns="49785" rtlCol="0">
            <a:spAutoFit/>
          </a:bodyPr>
          <a:lstStyle/>
          <a:p>
            <a:r>
              <a:rPr lang="fr-FR" dirty="0">
                <a:solidFill>
                  <a:schemeClr val="bg1"/>
                </a:solidFill>
              </a:rPr>
              <a:t>*</a:t>
            </a:r>
          </a:p>
        </p:txBody>
      </p:sp>
      <p:sp>
        <p:nvSpPr>
          <p:cNvPr id="27" name="ZoneTexte 26"/>
          <p:cNvSpPr txBox="1"/>
          <p:nvPr/>
        </p:nvSpPr>
        <p:spPr>
          <a:xfrm>
            <a:off x="2820419" y="6707896"/>
            <a:ext cx="329323" cy="408319"/>
          </a:xfrm>
          <a:prstGeom prst="rect">
            <a:avLst/>
          </a:prstGeom>
          <a:noFill/>
        </p:spPr>
        <p:txBody>
          <a:bodyPr wrap="none" lIns="99569" tIns="49785" rIns="99569" bIns="49785" rtlCol="0">
            <a:spAutoFit/>
          </a:bodyPr>
          <a:lstStyle/>
          <a:p>
            <a:r>
              <a:rPr lang="fr-FR" dirty="0">
                <a:solidFill>
                  <a:schemeClr val="bg1"/>
                </a:solidFill>
              </a:rPr>
              <a:t>*</a:t>
            </a:r>
          </a:p>
        </p:txBody>
      </p:sp>
      <p:sp>
        <p:nvSpPr>
          <p:cNvPr id="28" name="ZoneTexte 27"/>
          <p:cNvSpPr txBox="1"/>
          <p:nvPr/>
        </p:nvSpPr>
        <p:spPr>
          <a:xfrm>
            <a:off x="6441422" y="6707896"/>
            <a:ext cx="329323" cy="408319"/>
          </a:xfrm>
          <a:prstGeom prst="rect">
            <a:avLst/>
          </a:prstGeom>
          <a:noFill/>
        </p:spPr>
        <p:txBody>
          <a:bodyPr wrap="none" lIns="99569" tIns="49785" rIns="99569" bIns="49785" rtlCol="0">
            <a:spAutoFit/>
          </a:bodyPr>
          <a:lstStyle/>
          <a:p>
            <a:r>
              <a:rPr lang="fr-FR" dirty="0">
                <a:solidFill>
                  <a:schemeClr val="bg1"/>
                </a:solidFill>
              </a:rPr>
              <a:t>*</a:t>
            </a:r>
          </a:p>
        </p:txBody>
      </p:sp>
      <p:sp>
        <p:nvSpPr>
          <p:cNvPr id="29" name="ZoneTexte 28"/>
          <p:cNvSpPr txBox="1"/>
          <p:nvPr/>
        </p:nvSpPr>
        <p:spPr>
          <a:xfrm>
            <a:off x="8378237" y="6787289"/>
            <a:ext cx="329323" cy="408319"/>
          </a:xfrm>
          <a:prstGeom prst="rect">
            <a:avLst/>
          </a:prstGeom>
          <a:noFill/>
        </p:spPr>
        <p:txBody>
          <a:bodyPr wrap="none" lIns="99569" tIns="49785" rIns="99569" bIns="49785" rtlCol="0">
            <a:spAutoFit/>
          </a:bodyPr>
          <a:lstStyle/>
          <a:p>
            <a:r>
              <a:rPr lang="fr-FR" dirty="0">
                <a:solidFill>
                  <a:schemeClr val="bg1"/>
                </a:solidFill>
              </a:rPr>
              <a:t>*</a:t>
            </a:r>
          </a:p>
        </p:txBody>
      </p:sp>
      <p:sp>
        <p:nvSpPr>
          <p:cNvPr id="30" name="ZoneTexte 29"/>
          <p:cNvSpPr txBox="1"/>
          <p:nvPr/>
        </p:nvSpPr>
        <p:spPr>
          <a:xfrm>
            <a:off x="6525630" y="5437622"/>
            <a:ext cx="329323" cy="408319"/>
          </a:xfrm>
          <a:prstGeom prst="rect">
            <a:avLst/>
          </a:prstGeom>
          <a:noFill/>
        </p:spPr>
        <p:txBody>
          <a:bodyPr wrap="none" lIns="99569" tIns="49785" rIns="99569" bIns="49785" rtlCol="0">
            <a:spAutoFit/>
          </a:bodyPr>
          <a:lstStyle/>
          <a:p>
            <a:r>
              <a:rPr lang="fr-FR" dirty="0">
                <a:solidFill>
                  <a:schemeClr val="bg1"/>
                </a:solidFill>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483581" y="525553"/>
            <a:ext cx="7073586" cy="327282"/>
          </a:xfrm>
          <a:prstGeom prst="rect">
            <a:avLst/>
          </a:prstGeom>
        </p:spPr>
        <p:txBody>
          <a:bodyPr vert="horz" lIns="99569" tIns="49785" rIns="99569" bIns="49785" rtlCol="0" anchor="ctr">
            <a:noAutofit/>
          </a:bodyPr>
          <a:lstStyle/>
          <a:p>
            <a:pPr>
              <a:spcBef>
                <a:spcPct val="0"/>
              </a:spcBef>
              <a:defRPr/>
            </a:pPr>
            <a:r>
              <a:rPr lang="fr-FR" sz="2800" b="1" dirty="0">
                <a:solidFill>
                  <a:schemeClr val="accent6">
                    <a:lumMod val="75000"/>
                  </a:schemeClr>
                </a:solidFill>
                <a:latin typeface="+mj-lt"/>
                <a:ea typeface="+mj-ea"/>
                <a:cs typeface="+mj-cs"/>
              </a:rPr>
              <a:t>… inspiré par une vision alternative de l’enfant et de l’enfance</a:t>
            </a:r>
          </a:p>
        </p:txBody>
      </p:sp>
      <p:sp>
        <p:nvSpPr>
          <p:cNvPr id="9" name="Rectangle 8"/>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PROJET PÉDAGOGIQUE</a:t>
            </a:r>
            <a:endParaRPr lang="fr-FR" sz="1500" b="1" dirty="0">
              <a:solidFill>
                <a:schemeClr val="bg1"/>
              </a:solidFill>
            </a:endParaRPr>
          </a:p>
        </p:txBody>
      </p:sp>
      <p:pic>
        <p:nvPicPr>
          <p:cNvPr id="10"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11"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12" name="Image 11"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3" name="Image 12"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4" name="Image 13" descr="3visuels3.jpg"/>
          <p:cNvPicPr>
            <a:picLocks noChangeAspect="1"/>
          </p:cNvPicPr>
          <p:nvPr/>
        </p:nvPicPr>
        <p:blipFill>
          <a:blip r:embed="rId6" cstate="print"/>
          <a:stretch>
            <a:fillRect/>
          </a:stretch>
        </p:blipFill>
        <p:spPr>
          <a:xfrm>
            <a:off x="294139" y="5844828"/>
            <a:ext cx="757884" cy="707975"/>
          </a:xfrm>
          <a:prstGeom prst="rect">
            <a:avLst/>
          </a:prstGeom>
        </p:spPr>
      </p:pic>
      <p:sp>
        <p:nvSpPr>
          <p:cNvPr id="16" name="ZoneTexte 15"/>
          <p:cNvSpPr txBox="1"/>
          <p:nvPr/>
        </p:nvSpPr>
        <p:spPr>
          <a:xfrm>
            <a:off x="1388861" y="1875221"/>
            <a:ext cx="6253811" cy="509007"/>
          </a:xfrm>
          <a:prstGeom prst="rect">
            <a:avLst/>
          </a:prstGeom>
          <a:noFill/>
        </p:spPr>
        <p:txBody>
          <a:bodyPr wrap="none" lIns="99569" tIns="49785" rIns="99569" bIns="49785" rtlCol="0">
            <a:spAutoFit/>
          </a:bodyPr>
          <a:lstStyle/>
          <a:p>
            <a:r>
              <a:rPr lang="fr-FR" sz="2600" b="1" dirty="0"/>
              <a:t>Découvrir tout en douceur la vie de groupe  </a:t>
            </a:r>
          </a:p>
        </p:txBody>
      </p:sp>
      <p:sp>
        <p:nvSpPr>
          <p:cNvPr id="15" name="Rectangle 14"/>
          <p:cNvSpPr/>
          <p:nvPr/>
        </p:nvSpPr>
        <p:spPr>
          <a:xfrm>
            <a:off x="1557279" y="2351572"/>
            <a:ext cx="5978864" cy="2101090"/>
          </a:xfrm>
          <a:prstGeom prst="rect">
            <a:avLst/>
          </a:prstGeom>
        </p:spPr>
        <p:txBody>
          <a:bodyPr wrap="square" lIns="99569" tIns="49785" rIns="99569" bIns="49785">
            <a:spAutoFit/>
          </a:bodyPr>
          <a:lstStyle/>
          <a:p>
            <a:pPr lvl="0" algn="just" eaLnBrk="0" fontAlgn="base" hangingPunct="0">
              <a:spcBef>
                <a:spcPct val="0"/>
              </a:spcBef>
              <a:spcAft>
                <a:spcPct val="0"/>
              </a:spcAft>
            </a:pPr>
            <a:endParaRPr lang="fr-FR" sz="1300" dirty="0">
              <a:ea typeface="Cambria" pitchFamily="18" charset="0"/>
              <a:cs typeface="Times New Roman" pitchFamily="18" charset="0"/>
            </a:endParaRPr>
          </a:p>
          <a:p>
            <a:pPr lvl="0" algn="just" eaLnBrk="0" fontAlgn="base" hangingPunct="0">
              <a:spcBef>
                <a:spcPct val="0"/>
              </a:spcBef>
              <a:spcAft>
                <a:spcPct val="0"/>
              </a:spcAft>
            </a:pPr>
            <a:endParaRPr lang="fr-FR" sz="1300" dirty="0">
              <a:ea typeface="Cambria" pitchFamily="18" charset="0"/>
              <a:cs typeface="Times New Roman" pitchFamily="18" charset="0"/>
            </a:endParaRPr>
          </a:p>
          <a:p>
            <a:pPr lvl="0" algn="just" eaLnBrk="0" fontAlgn="base" hangingPunct="0">
              <a:spcBef>
                <a:spcPct val="0"/>
              </a:spcBef>
              <a:spcAft>
                <a:spcPct val="0"/>
              </a:spcAft>
            </a:pPr>
            <a:r>
              <a:rPr lang="fr-FR" sz="1300" dirty="0">
                <a:ea typeface="Cambria" pitchFamily="18" charset="0"/>
                <a:cs typeface="Times New Roman" pitchFamily="18" charset="0"/>
              </a:rPr>
              <a:t>Nous pensons que comprendre et respecter les émotions du petit enfant, accueillir ses joies comme ses peines, nourrir ses sens, encourager ses initiatives tout en respectant ses rythmes …  </a:t>
            </a:r>
            <a:r>
              <a:rPr lang="fr-FR" sz="1300" i="1" dirty="0">
                <a:ea typeface="Cambria" pitchFamily="18" charset="0"/>
                <a:cs typeface="Times New Roman" pitchFamily="18" charset="0"/>
              </a:rPr>
              <a:t>favorise son élan vers l’autonomie</a:t>
            </a:r>
            <a:r>
              <a:rPr lang="fr-FR" sz="1300" dirty="0">
                <a:ea typeface="Cambria" pitchFamily="18" charset="0"/>
                <a:cs typeface="Times New Roman" pitchFamily="18" charset="0"/>
              </a:rPr>
              <a:t>. </a:t>
            </a:r>
          </a:p>
          <a:p>
            <a:pPr lvl="0" algn="just" eaLnBrk="0" fontAlgn="base" hangingPunct="0">
              <a:spcBef>
                <a:spcPct val="0"/>
              </a:spcBef>
              <a:spcAft>
                <a:spcPct val="0"/>
              </a:spcAft>
            </a:pPr>
            <a:endParaRPr lang="fr-FR" sz="1300" dirty="0">
              <a:ea typeface="Cambria" pitchFamily="18" charset="0"/>
              <a:cs typeface="Times New Roman" pitchFamily="18" charset="0"/>
            </a:endParaRPr>
          </a:p>
          <a:p>
            <a:pPr lvl="0" algn="just" eaLnBrk="0" fontAlgn="base" hangingPunct="0">
              <a:spcBef>
                <a:spcPct val="0"/>
              </a:spcBef>
              <a:spcAft>
                <a:spcPct val="0"/>
              </a:spcAft>
            </a:pPr>
            <a:r>
              <a:rPr lang="fr-FR" sz="1300" dirty="0">
                <a:ea typeface="Cambria" pitchFamily="18" charset="0"/>
                <a:cs typeface="Times New Roman" pitchFamily="18" charset="0"/>
              </a:rPr>
              <a:t>Et nous avons à cœur d’apporter ce qui va permettre de nourrir son âme enfantine (chants, comptines, petites histoire, musique douce authentique : lyre, carillon, </a:t>
            </a:r>
            <a:r>
              <a:rPr lang="fr-FR" sz="1300" dirty="0" err="1">
                <a:ea typeface="Cambria" pitchFamily="18" charset="0"/>
                <a:cs typeface="Times New Roman" pitchFamily="18" charset="0"/>
              </a:rPr>
              <a:t>etc</a:t>
            </a:r>
            <a:r>
              <a:rPr lang="fr-FR" sz="1300" dirty="0">
                <a:ea typeface="Cambria" pitchFamily="18" charset="0"/>
                <a:cs typeface="Times New Roman" pitchFamily="18" charset="0"/>
              </a:rPr>
              <a:t> …) et de créer l’enveloppe dans laquelle il va pouvoir faire ses premiers pas en toute sécurité et en pleine confiance dans la vie. </a:t>
            </a:r>
            <a:endParaRPr lang="fr-FR" sz="1300" dirty="0">
              <a:cs typeface="Arial" pitchFamily="34" charset="0"/>
            </a:endParaRPr>
          </a:p>
        </p:txBody>
      </p:sp>
      <p:sp>
        <p:nvSpPr>
          <p:cNvPr id="17" name="ZoneTexte 16"/>
          <p:cNvSpPr txBox="1"/>
          <p:nvPr/>
        </p:nvSpPr>
        <p:spPr>
          <a:xfrm>
            <a:off x="8209819" y="2034004"/>
            <a:ext cx="2189443" cy="4555862"/>
          </a:xfrm>
          <a:prstGeom prst="teardrop">
            <a:avLst/>
          </a:prstGeom>
          <a:solidFill>
            <a:schemeClr val="accent6">
              <a:lumMod val="20000"/>
              <a:lumOff val="80000"/>
            </a:schemeClr>
          </a:solidFill>
          <a:ln>
            <a:solidFill>
              <a:schemeClr val="accent6">
                <a:lumMod val="75000"/>
              </a:schemeClr>
            </a:solidFill>
          </a:ln>
        </p:spPr>
        <p:txBody>
          <a:bodyPr wrap="square" lIns="99569" tIns="49785" rIns="99569" bIns="49785" rtlCol="0">
            <a:spAutoFit/>
          </a:bodyPr>
          <a:lstStyle/>
          <a:p>
            <a:r>
              <a:rPr lang="fr-FR" sz="1700" b="1" dirty="0">
                <a:solidFill>
                  <a:schemeClr val="accent6">
                    <a:lumMod val="75000"/>
                  </a:schemeClr>
                </a:solidFill>
              </a:rPr>
              <a:t>Les sources d’inspiration pédagogique du projet</a:t>
            </a:r>
          </a:p>
          <a:p>
            <a:endParaRPr lang="fr-FR" sz="1700" dirty="0"/>
          </a:p>
          <a:p>
            <a:pPr marL="295596" indent="-197064">
              <a:buFont typeface="Wingdings" pitchFamily="2" charset="2"/>
              <a:buChar char="§"/>
            </a:pPr>
            <a:r>
              <a:rPr lang="fr-FR" sz="1700" dirty="0"/>
              <a:t>Pédagogie WALDORF-STEINER</a:t>
            </a:r>
          </a:p>
          <a:p>
            <a:pPr marL="295596" indent="-197064">
              <a:buFont typeface="Wingdings" pitchFamily="2" charset="2"/>
              <a:buChar char="§"/>
            </a:pPr>
            <a:r>
              <a:rPr lang="fr-FR" sz="1700" dirty="0" err="1"/>
              <a:t>Emmi</a:t>
            </a:r>
            <a:r>
              <a:rPr lang="fr-FR" sz="1700" dirty="0"/>
              <a:t> PICKLER</a:t>
            </a:r>
          </a:p>
          <a:p>
            <a:pPr marL="295596" indent="-197064">
              <a:buFont typeface="Wingdings" pitchFamily="2" charset="2"/>
              <a:buChar char="§"/>
            </a:pPr>
            <a:r>
              <a:rPr lang="fr-FR" sz="1700" dirty="0" err="1"/>
              <a:t>Janusz</a:t>
            </a:r>
            <a:r>
              <a:rPr lang="fr-FR" sz="1700" dirty="0"/>
              <a:t> KORCZAK</a:t>
            </a:r>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11"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12" name="Image 11"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3" name="Image 12"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4" name="Image 13" descr="3visuels3.jpg"/>
          <p:cNvPicPr>
            <a:picLocks noChangeAspect="1"/>
          </p:cNvPicPr>
          <p:nvPr/>
        </p:nvPicPr>
        <p:blipFill>
          <a:blip r:embed="rId6" cstate="print"/>
          <a:stretch>
            <a:fillRect/>
          </a:stretch>
        </p:blipFill>
        <p:spPr>
          <a:xfrm>
            <a:off x="294139" y="5844828"/>
            <a:ext cx="757884" cy="707975"/>
          </a:xfrm>
          <a:prstGeom prst="rect">
            <a:avLst/>
          </a:prstGeom>
        </p:spPr>
      </p:pic>
      <p:sp>
        <p:nvSpPr>
          <p:cNvPr id="15" name="Rectangle 14"/>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LE CONCEPT QUALITATIF</a:t>
            </a:r>
            <a:endParaRPr lang="fr-FR" sz="1500" b="1" dirty="0">
              <a:solidFill>
                <a:schemeClr val="bg1"/>
              </a:solidFill>
            </a:endParaRPr>
          </a:p>
        </p:txBody>
      </p:sp>
      <p:graphicFrame>
        <p:nvGraphicFramePr>
          <p:cNvPr id="16" name="Diagramme 15"/>
          <p:cNvGraphicFramePr/>
          <p:nvPr/>
        </p:nvGraphicFramePr>
        <p:xfrm>
          <a:off x="3241466" y="3494646"/>
          <a:ext cx="4547305" cy="25405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Rectangle à coins arrondis 16"/>
          <p:cNvSpPr/>
          <p:nvPr/>
        </p:nvSpPr>
        <p:spPr>
          <a:xfrm>
            <a:off x="4336188" y="6241788"/>
            <a:ext cx="2319415" cy="603554"/>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fr-FR" sz="1500" dirty="0">
                <a:solidFill>
                  <a:schemeClr val="bg1">
                    <a:lumMod val="50000"/>
                  </a:schemeClr>
                </a:solidFill>
                <a:effectLst>
                  <a:outerShdw blurRad="38100" dist="38100" dir="2700000" algn="tl">
                    <a:srgbClr val="000000">
                      <a:alpha val="43137"/>
                    </a:srgbClr>
                  </a:outerShdw>
                </a:effectLst>
              </a:rPr>
              <a:t>Le cœur du concept du « Jardin des Petits »</a:t>
            </a:r>
          </a:p>
        </p:txBody>
      </p:sp>
      <p:cxnSp>
        <p:nvCxnSpPr>
          <p:cNvPr id="19" name="Connecteur droit avec flèche 18"/>
          <p:cNvCxnSpPr/>
          <p:nvPr/>
        </p:nvCxnSpPr>
        <p:spPr>
          <a:xfrm rot="5400000">
            <a:off x="4867737" y="5526548"/>
            <a:ext cx="1270709" cy="1857"/>
          </a:xfrm>
          <a:prstGeom prst="straightConnector1">
            <a:avLst/>
          </a:prstGeom>
          <a:ln w="19050">
            <a:solidFill>
              <a:schemeClr val="bg1">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20442" y="1954612"/>
            <a:ext cx="8926192" cy="1254704"/>
          </a:xfrm>
          <a:prstGeom prst="rect">
            <a:avLst/>
          </a:prstGeom>
        </p:spPr>
        <p:txBody>
          <a:bodyPr wrap="square" lIns="99569" tIns="49785" rIns="99569" bIns="49785">
            <a:spAutoFit/>
          </a:bodyPr>
          <a:lstStyle/>
          <a:p>
            <a:pPr lvl="0" algn="just" eaLnBrk="0" fontAlgn="base" hangingPunct="0">
              <a:spcBef>
                <a:spcPct val="0"/>
              </a:spcBef>
              <a:spcAft>
                <a:spcPct val="0"/>
              </a:spcAft>
            </a:pPr>
            <a:r>
              <a:rPr lang="fr-FR" sz="1500" dirty="0">
                <a:ea typeface="Cambria" pitchFamily="18" charset="0"/>
                <a:cs typeface="Times New Roman" pitchFamily="18" charset="0"/>
              </a:rPr>
              <a:t>Pour recevoir tout ce dont il a besoin, l’enfant doit pouvoir évoluer dans un cadre sain et chaleureux. Un environnement doux, soigné et de qualité offre l’enveloppe nécessaire à l’accueil de ses émotions. La beauté et l’harmonie du l’espace va lui permettre de soutenir son élan vers l’autonomie et favoriser sa créativité par le jeu et les activités. </a:t>
            </a:r>
          </a:p>
          <a:p>
            <a:pPr lvl="0" algn="just" eaLnBrk="0" fontAlgn="base" hangingPunct="0">
              <a:spcBef>
                <a:spcPct val="0"/>
              </a:spcBef>
              <a:spcAft>
                <a:spcPct val="0"/>
              </a:spcAft>
            </a:pPr>
            <a:r>
              <a:rPr lang="fr-FR" sz="1500" dirty="0"/>
              <a:t>Le concept qualitatif du </a:t>
            </a:r>
            <a:r>
              <a:rPr lang="fr-FR" sz="1500" i="1" dirty="0"/>
              <a:t>Jardin des Petits </a:t>
            </a:r>
            <a:r>
              <a:rPr lang="fr-FR" sz="1500" dirty="0"/>
              <a:t>fait l’objet d’une attention et d’une recherche particulière.</a:t>
            </a:r>
            <a:endParaRPr lang="fr-FR" sz="1500" dirty="0">
              <a:cs typeface="Arial" pitchFamily="34" charset="0"/>
            </a:endParaRPr>
          </a:p>
        </p:txBody>
      </p:sp>
      <p:sp>
        <p:nvSpPr>
          <p:cNvPr id="23" name="ZoneTexte 22"/>
          <p:cNvSpPr txBox="1"/>
          <p:nvPr/>
        </p:nvSpPr>
        <p:spPr>
          <a:xfrm>
            <a:off x="1136233" y="1398868"/>
            <a:ext cx="2069799" cy="500652"/>
          </a:xfrm>
          <a:prstGeom prst="rect">
            <a:avLst/>
          </a:prstGeom>
          <a:noFill/>
        </p:spPr>
        <p:txBody>
          <a:bodyPr wrap="none" lIns="99569" tIns="49785" rIns="99569" bIns="49785" rtlCol="0">
            <a:spAutoFit/>
          </a:bodyPr>
          <a:lstStyle/>
          <a:p>
            <a:r>
              <a:rPr lang="fr-FR" sz="2600" b="1" dirty="0"/>
              <a:t>« </a:t>
            </a:r>
            <a:r>
              <a:rPr lang="fr-FR" sz="2600" b="1" i="1" dirty="0"/>
              <a:t>Etre bien</a:t>
            </a:r>
            <a:r>
              <a:rPr lang="fr-FR" sz="2600" b="1" dirty="0"/>
              <a:t> » </a:t>
            </a:r>
            <a:r>
              <a:rPr lang="fr-FR" dirty="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Espace réservé du contenu 15"/>
          <p:cNvGraphicFramePr>
            <a:graphicFrameLocks noGrp="1"/>
          </p:cNvGraphicFramePr>
          <p:nvPr>
            <p:ph idx="1"/>
          </p:nvPr>
        </p:nvGraphicFramePr>
        <p:xfrm>
          <a:off x="546767" y="366770"/>
          <a:ext cx="9768285" cy="7032924"/>
        </p:xfrm>
        <a:graphic>
          <a:graphicData uri="http://schemas.openxmlformats.org/drawingml/2006/table">
            <a:tbl>
              <a:tblPr firstRow="1" bandRow="1">
                <a:tableStyleId>{21E4AEA4-8DFA-4A89-87EB-49C32662AFE0}</a:tableStyleId>
              </a:tblPr>
              <a:tblGrid>
                <a:gridCol w="3199955">
                  <a:extLst>
                    <a:ext uri="{9D8B030D-6E8A-4147-A177-3AD203B41FA5}">
                      <a16:colId xmlns:a16="http://schemas.microsoft.com/office/drawing/2014/main" val="20000"/>
                    </a:ext>
                  </a:extLst>
                </a:gridCol>
                <a:gridCol w="3199955">
                  <a:extLst>
                    <a:ext uri="{9D8B030D-6E8A-4147-A177-3AD203B41FA5}">
                      <a16:colId xmlns:a16="http://schemas.microsoft.com/office/drawing/2014/main" val="20001"/>
                    </a:ext>
                  </a:extLst>
                </a:gridCol>
                <a:gridCol w="3368375">
                  <a:extLst>
                    <a:ext uri="{9D8B030D-6E8A-4147-A177-3AD203B41FA5}">
                      <a16:colId xmlns:a16="http://schemas.microsoft.com/office/drawing/2014/main" val="20002"/>
                    </a:ext>
                  </a:extLst>
                </a:gridCol>
              </a:tblGrid>
              <a:tr h="476353">
                <a:tc>
                  <a:txBody>
                    <a:bodyPr/>
                    <a:lstStyle/>
                    <a:p>
                      <a:pPr algn="ctr">
                        <a:spcAft>
                          <a:spcPts val="0"/>
                        </a:spcAft>
                      </a:pPr>
                      <a:r>
                        <a:rPr lang="fr-FR" sz="1300" b="1" dirty="0">
                          <a:latin typeface="+mn-lt"/>
                          <a:ea typeface="Cambria"/>
                          <a:cs typeface="Times New Roman"/>
                        </a:rPr>
                        <a:t>BEAUTÉ</a:t>
                      </a:r>
                      <a:endParaRPr lang="fr-FR" sz="1300" dirty="0">
                        <a:latin typeface="+mn-lt"/>
                        <a:ea typeface="Cambria"/>
                        <a:cs typeface="Times New Roman"/>
                      </a:endParaRPr>
                    </a:p>
                    <a:p>
                      <a:pPr algn="ctr">
                        <a:spcAft>
                          <a:spcPts val="0"/>
                        </a:spcAft>
                      </a:pPr>
                      <a:r>
                        <a:rPr lang="fr-FR" sz="1300" b="1" dirty="0">
                          <a:latin typeface="+mn-lt"/>
                          <a:ea typeface="Cambria"/>
                          <a:cs typeface="Times New Roman"/>
                        </a:rPr>
                        <a:t>Le cadre</a:t>
                      </a:r>
                      <a:endParaRPr lang="fr-FR" sz="1300" dirty="0">
                        <a:latin typeface="+mn-lt"/>
                        <a:ea typeface="Cambria"/>
                        <a:cs typeface="Times New Roman"/>
                      </a:endParaRPr>
                    </a:p>
                  </a:txBody>
                  <a:tcPr marL="80201" marR="80201" marT="0" marB="0">
                    <a:solidFill>
                      <a:schemeClr val="accent6">
                        <a:lumMod val="75000"/>
                      </a:schemeClr>
                    </a:solidFill>
                  </a:tcPr>
                </a:tc>
                <a:tc>
                  <a:txBody>
                    <a:bodyPr/>
                    <a:lstStyle/>
                    <a:p>
                      <a:pPr algn="ctr">
                        <a:spcAft>
                          <a:spcPts val="0"/>
                        </a:spcAft>
                      </a:pPr>
                      <a:r>
                        <a:rPr lang="fr-FR" sz="1300" b="1" dirty="0">
                          <a:latin typeface="+mn-lt"/>
                          <a:ea typeface="Cambria"/>
                          <a:cs typeface="Times New Roman"/>
                        </a:rPr>
                        <a:t>HARMONIE</a:t>
                      </a:r>
                      <a:endParaRPr lang="fr-FR" sz="1300" dirty="0">
                        <a:latin typeface="+mn-lt"/>
                        <a:ea typeface="Cambria"/>
                        <a:cs typeface="Times New Roman"/>
                      </a:endParaRPr>
                    </a:p>
                    <a:p>
                      <a:pPr algn="ctr">
                        <a:spcAft>
                          <a:spcPts val="0"/>
                        </a:spcAft>
                      </a:pPr>
                      <a:r>
                        <a:rPr lang="fr-FR" sz="1300" b="1" dirty="0">
                          <a:latin typeface="+mn-lt"/>
                          <a:ea typeface="Cambria"/>
                          <a:cs typeface="Times New Roman"/>
                        </a:rPr>
                        <a:t>L’organisation</a:t>
                      </a:r>
                      <a:endParaRPr lang="fr-FR" sz="1300" dirty="0">
                        <a:latin typeface="+mn-lt"/>
                        <a:ea typeface="Cambria"/>
                        <a:cs typeface="Times New Roman"/>
                      </a:endParaRPr>
                    </a:p>
                  </a:txBody>
                  <a:tcPr marL="80201" marR="80201" marT="0" marB="0">
                    <a:solidFill>
                      <a:schemeClr val="accent6">
                        <a:lumMod val="75000"/>
                      </a:schemeClr>
                    </a:solidFill>
                  </a:tcPr>
                </a:tc>
                <a:tc>
                  <a:txBody>
                    <a:bodyPr/>
                    <a:lstStyle/>
                    <a:p>
                      <a:pPr algn="ctr">
                        <a:spcAft>
                          <a:spcPts val="0"/>
                        </a:spcAft>
                      </a:pPr>
                      <a:r>
                        <a:rPr lang="fr-FR" sz="1300" b="1" dirty="0">
                          <a:latin typeface="+mn-lt"/>
                          <a:ea typeface="Cambria"/>
                          <a:cs typeface="Times New Roman"/>
                        </a:rPr>
                        <a:t>ÉPANOUISSEMENT</a:t>
                      </a:r>
                      <a:endParaRPr lang="fr-FR" sz="1300" dirty="0">
                        <a:latin typeface="+mn-lt"/>
                        <a:ea typeface="Cambria"/>
                        <a:cs typeface="Times New Roman"/>
                      </a:endParaRPr>
                    </a:p>
                    <a:p>
                      <a:pPr algn="ctr">
                        <a:spcAft>
                          <a:spcPts val="0"/>
                        </a:spcAft>
                      </a:pPr>
                      <a:r>
                        <a:rPr lang="fr-FR" sz="1300" b="1" dirty="0">
                          <a:latin typeface="+mn-lt"/>
                          <a:ea typeface="Cambria"/>
                          <a:cs typeface="Times New Roman"/>
                        </a:rPr>
                        <a:t>L’enfant</a:t>
                      </a:r>
                      <a:endParaRPr lang="fr-FR" sz="1300" dirty="0">
                        <a:latin typeface="+mn-lt"/>
                        <a:ea typeface="Cambria"/>
                        <a:cs typeface="Times New Roman"/>
                      </a:endParaRPr>
                    </a:p>
                  </a:txBody>
                  <a:tcPr marL="80201" marR="80201" marT="0" marB="0">
                    <a:solidFill>
                      <a:schemeClr val="accent6">
                        <a:lumMod val="75000"/>
                      </a:schemeClr>
                    </a:solidFill>
                  </a:tcPr>
                </a:tc>
                <a:extLst>
                  <a:ext uri="{0D108BD9-81ED-4DB2-BD59-A6C34878D82A}">
                    <a16:rowId xmlns:a16="http://schemas.microsoft.com/office/drawing/2014/main" val="10000"/>
                  </a:ext>
                </a:extLst>
              </a:tr>
              <a:tr h="806136">
                <a:tc>
                  <a:txBody>
                    <a:bodyPr/>
                    <a:lstStyle/>
                    <a:p>
                      <a:pPr>
                        <a:spcAft>
                          <a:spcPts val="0"/>
                        </a:spcAft>
                      </a:pPr>
                      <a:r>
                        <a:rPr lang="fr-FR" sz="1000" b="1" dirty="0">
                          <a:solidFill>
                            <a:schemeClr val="tx1"/>
                          </a:solidFill>
                          <a:latin typeface="+mj-lt"/>
                          <a:ea typeface="Cambria"/>
                          <a:cs typeface="Times New Roman"/>
                        </a:rPr>
                        <a:t>1 – Les locaux</a:t>
                      </a:r>
                      <a:endParaRPr lang="fr-FR" sz="1000" dirty="0">
                        <a:solidFill>
                          <a:schemeClr val="tx1"/>
                        </a:solidFill>
                        <a:latin typeface="+mj-lt"/>
                        <a:ea typeface="Cambria"/>
                        <a:cs typeface="Times New Roman"/>
                      </a:endParaRPr>
                    </a:p>
                    <a:p>
                      <a:pPr>
                        <a:spcAft>
                          <a:spcPts val="0"/>
                        </a:spcAft>
                      </a:pPr>
                      <a:r>
                        <a:rPr lang="fr-FR" sz="1000" b="0" dirty="0">
                          <a:solidFill>
                            <a:schemeClr val="tx1"/>
                          </a:solidFill>
                          <a:latin typeface="+mj-lt"/>
                          <a:ea typeface="Cambria"/>
                          <a:cs typeface="Times New Roman"/>
                        </a:rPr>
                        <a:t>- Aspect écologique, sain, sur mesure</a:t>
                      </a:r>
                    </a:p>
                    <a:p>
                      <a:pPr>
                        <a:spcAft>
                          <a:spcPts val="0"/>
                        </a:spcAft>
                      </a:pPr>
                      <a:r>
                        <a:rPr lang="fr-FR" sz="1000" b="0" dirty="0">
                          <a:solidFill>
                            <a:schemeClr val="tx1"/>
                          </a:solidFill>
                          <a:latin typeface="+mj-lt"/>
                          <a:ea typeface="Cambria"/>
                          <a:cs typeface="Times New Roman"/>
                        </a:rPr>
                        <a:t>- Situation géographique privilégiée</a:t>
                      </a:r>
                    </a:p>
                    <a:p>
                      <a:pPr>
                        <a:spcAft>
                          <a:spcPts val="0"/>
                        </a:spcAft>
                      </a:pPr>
                      <a:r>
                        <a:rPr lang="fr-FR" sz="1000" b="0" dirty="0">
                          <a:solidFill>
                            <a:schemeClr val="tx1"/>
                          </a:solidFill>
                          <a:latin typeface="+mj-lt"/>
                          <a:ea typeface="Cambria"/>
                          <a:cs typeface="Times New Roman"/>
                        </a:rPr>
                        <a:t>- Calmes, apaisants, chaleureux, lumineux, accueillants</a:t>
                      </a:r>
                    </a:p>
                  </a:txBody>
                  <a:tcPr marL="80201" marR="80201" marT="0" marB="0">
                    <a:solidFill>
                      <a:schemeClr val="accent6">
                        <a:lumMod val="60000"/>
                        <a:lumOff val="40000"/>
                      </a:schemeClr>
                    </a:solidFill>
                  </a:tcPr>
                </a:tc>
                <a:tc>
                  <a:txBody>
                    <a:bodyPr/>
                    <a:lstStyle/>
                    <a:p>
                      <a:pPr>
                        <a:spcAft>
                          <a:spcPts val="0"/>
                        </a:spcAft>
                      </a:pPr>
                      <a:r>
                        <a:rPr lang="fr-FR" sz="1000" b="1" dirty="0">
                          <a:solidFill>
                            <a:schemeClr val="tx1"/>
                          </a:solidFill>
                          <a:latin typeface="+mj-lt"/>
                          <a:ea typeface="Cambria"/>
                          <a:cs typeface="Times New Roman"/>
                        </a:rPr>
                        <a:t>1 – Les valeurs et la vision</a:t>
                      </a:r>
                      <a:endParaRPr lang="fr-FR" sz="1000" dirty="0">
                        <a:solidFill>
                          <a:schemeClr val="tx1"/>
                        </a:solidFill>
                        <a:latin typeface="+mj-lt"/>
                        <a:ea typeface="Cambria"/>
                        <a:cs typeface="Times New Roman"/>
                      </a:endParaRPr>
                    </a:p>
                    <a:p>
                      <a:pPr>
                        <a:spcAft>
                          <a:spcPts val="0"/>
                        </a:spcAft>
                      </a:pPr>
                      <a:r>
                        <a:rPr lang="fr-FR" sz="1000" b="0" dirty="0">
                          <a:solidFill>
                            <a:schemeClr val="tx1"/>
                          </a:solidFill>
                          <a:latin typeface="+mj-lt"/>
                          <a:ea typeface="Cambria"/>
                          <a:cs typeface="Times New Roman"/>
                        </a:rPr>
                        <a:t>- Pédagogies nouvelles, construites autour de l’enfant</a:t>
                      </a:r>
                      <a:br>
                        <a:rPr lang="fr-FR" sz="1000" b="0" dirty="0">
                          <a:solidFill>
                            <a:schemeClr val="tx1"/>
                          </a:solidFill>
                          <a:latin typeface="+mj-lt"/>
                          <a:ea typeface="Cambria"/>
                          <a:cs typeface="Times New Roman"/>
                        </a:rPr>
                      </a:br>
                      <a:r>
                        <a:rPr lang="fr-FR" sz="1000" b="0" dirty="0">
                          <a:solidFill>
                            <a:schemeClr val="tx1"/>
                          </a:solidFill>
                          <a:latin typeface="+mj-lt"/>
                          <a:ea typeface="Cambria"/>
                          <a:cs typeface="Times New Roman"/>
                        </a:rPr>
                        <a:t>- Respect de l’enfant dans sa globalité</a:t>
                      </a:r>
                      <a:br>
                        <a:rPr lang="fr-FR" sz="1000" b="0" dirty="0">
                          <a:solidFill>
                            <a:schemeClr val="tx1"/>
                          </a:solidFill>
                          <a:latin typeface="+mj-lt"/>
                          <a:ea typeface="Cambria"/>
                          <a:cs typeface="Times New Roman"/>
                        </a:rPr>
                      </a:br>
                      <a:r>
                        <a:rPr lang="fr-FR" sz="1000" b="0" dirty="0">
                          <a:solidFill>
                            <a:schemeClr val="tx1"/>
                          </a:solidFill>
                          <a:latin typeface="+mj-lt"/>
                          <a:ea typeface="Cambria"/>
                          <a:cs typeface="Times New Roman"/>
                        </a:rPr>
                        <a:t>- Structure s’adaptant aux besoins de l’enfant</a:t>
                      </a:r>
                    </a:p>
                  </a:txBody>
                  <a:tcPr marL="80201" marR="80201" marT="0" marB="0">
                    <a:solidFill>
                      <a:schemeClr val="accent6">
                        <a:lumMod val="60000"/>
                        <a:lumOff val="40000"/>
                      </a:schemeClr>
                    </a:solidFill>
                  </a:tcPr>
                </a:tc>
                <a:tc>
                  <a:txBody>
                    <a:bodyPr/>
                    <a:lstStyle/>
                    <a:p>
                      <a:pPr>
                        <a:spcAft>
                          <a:spcPts val="0"/>
                        </a:spcAft>
                      </a:pPr>
                      <a:r>
                        <a:rPr lang="fr-FR" sz="1000" b="1" dirty="0">
                          <a:solidFill>
                            <a:schemeClr val="tx1"/>
                          </a:solidFill>
                          <a:latin typeface="+mj-lt"/>
                          <a:ea typeface="Cambria"/>
                          <a:cs typeface="Times New Roman"/>
                        </a:rPr>
                        <a:t>1 – La confiance</a:t>
                      </a:r>
                      <a:endParaRPr lang="fr-FR" sz="1000" dirty="0">
                        <a:solidFill>
                          <a:schemeClr val="tx1"/>
                        </a:solidFill>
                        <a:latin typeface="+mj-lt"/>
                        <a:ea typeface="Cambria"/>
                        <a:cs typeface="Times New Roman"/>
                      </a:endParaRPr>
                    </a:p>
                    <a:p>
                      <a:pPr>
                        <a:spcAft>
                          <a:spcPts val="0"/>
                        </a:spcAft>
                      </a:pPr>
                      <a:r>
                        <a:rPr lang="fr-FR" sz="1000" b="0" dirty="0">
                          <a:solidFill>
                            <a:schemeClr val="tx1"/>
                          </a:solidFill>
                          <a:latin typeface="+mj-lt"/>
                          <a:ea typeface="Cambria"/>
                          <a:cs typeface="Times New Roman"/>
                        </a:rPr>
                        <a:t>- Observation de l’enfant, bienveillance</a:t>
                      </a:r>
                      <a:br>
                        <a:rPr lang="fr-FR" sz="1000" b="0" dirty="0">
                          <a:solidFill>
                            <a:schemeClr val="tx1"/>
                          </a:solidFill>
                          <a:latin typeface="+mj-lt"/>
                          <a:ea typeface="Cambria"/>
                          <a:cs typeface="Times New Roman"/>
                        </a:rPr>
                      </a:br>
                      <a:r>
                        <a:rPr lang="fr-FR" sz="1000" b="0" dirty="0">
                          <a:solidFill>
                            <a:schemeClr val="tx1"/>
                          </a:solidFill>
                          <a:latin typeface="+mj-lt"/>
                          <a:ea typeface="Cambria"/>
                          <a:cs typeface="Times New Roman"/>
                        </a:rPr>
                        <a:t>- L’adulte, « un » avec l’enfant</a:t>
                      </a:r>
                      <a:br>
                        <a:rPr lang="fr-FR" sz="1000" b="0" dirty="0">
                          <a:solidFill>
                            <a:schemeClr val="tx1"/>
                          </a:solidFill>
                          <a:latin typeface="+mj-lt"/>
                          <a:ea typeface="Cambria"/>
                          <a:cs typeface="Times New Roman"/>
                        </a:rPr>
                      </a:br>
                      <a:r>
                        <a:rPr lang="fr-FR" sz="1000" b="0" dirty="0">
                          <a:solidFill>
                            <a:schemeClr val="tx1"/>
                          </a:solidFill>
                          <a:latin typeface="+mj-lt"/>
                          <a:ea typeface="Cambria"/>
                          <a:cs typeface="Times New Roman"/>
                        </a:rPr>
                        <a:t>- Accueil individualité, écoute attentive</a:t>
                      </a:r>
                    </a:p>
                  </a:txBody>
                  <a:tcPr marL="80201" marR="80201" marT="0" marB="0">
                    <a:solidFill>
                      <a:schemeClr val="accent6">
                        <a:lumMod val="60000"/>
                        <a:lumOff val="40000"/>
                      </a:schemeClr>
                    </a:solidFill>
                  </a:tcPr>
                </a:tc>
                <a:extLst>
                  <a:ext uri="{0D108BD9-81ED-4DB2-BD59-A6C34878D82A}">
                    <a16:rowId xmlns:a16="http://schemas.microsoft.com/office/drawing/2014/main" val="10001"/>
                  </a:ext>
                </a:extLst>
              </a:tr>
              <a:tr h="806136">
                <a:tc>
                  <a:txBody>
                    <a:bodyPr/>
                    <a:lstStyle/>
                    <a:p>
                      <a:pPr>
                        <a:spcAft>
                          <a:spcPts val="0"/>
                        </a:spcAft>
                      </a:pPr>
                      <a:r>
                        <a:rPr lang="fr-FR" sz="1000" b="1" dirty="0">
                          <a:latin typeface="+mj-lt"/>
                          <a:ea typeface="Cambria"/>
                          <a:cs typeface="Times New Roman"/>
                        </a:rPr>
                        <a:t>2 – Le mobilier</a:t>
                      </a:r>
                      <a:endParaRPr lang="fr-FR" sz="1000" dirty="0">
                        <a:latin typeface="+mj-lt"/>
                        <a:ea typeface="Cambria"/>
                        <a:cs typeface="Times New Roman"/>
                      </a:endParaRPr>
                    </a:p>
                    <a:p>
                      <a:pPr>
                        <a:spcAft>
                          <a:spcPts val="0"/>
                        </a:spcAft>
                      </a:pPr>
                      <a:r>
                        <a:rPr lang="fr-FR" sz="1000" dirty="0">
                          <a:latin typeface="+mj-lt"/>
                          <a:ea typeface="Cambria"/>
                          <a:cs typeface="Times New Roman"/>
                        </a:rPr>
                        <a:t>- Matériaux naturels, bois, vivant, beau</a:t>
                      </a:r>
                      <a:br>
                        <a:rPr lang="fr-FR" sz="1000" dirty="0">
                          <a:latin typeface="+mj-lt"/>
                          <a:ea typeface="Cambria"/>
                          <a:cs typeface="Times New Roman"/>
                        </a:rPr>
                      </a:br>
                      <a:r>
                        <a:rPr lang="fr-FR" sz="1000" dirty="0">
                          <a:latin typeface="+mj-lt"/>
                          <a:ea typeface="Cambria"/>
                          <a:cs typeface="Times New Roman"/>
                        </a:rPr>
                        <a:t>- Adaptés, fonctionnels, harmonieux</a:t>
                      </a:r>
                    </a:p>
                    <a:p>
                      <a:pPr>
                        <a:spcAft>
                          <a:spcPts val="0"/>
                        </a:spcAft>
                      </a:pPr>
                      <a:r>
                        <a:rPr lang="fr-FR" sz="1000" dirty="0">
                          <a:latin typeface="+mj-lt"/>
                          <a:ea typeface="Cambria"/>
                          <a:cs typeface="Times New Roman"/>
                        </a:rPr>
                        <a:t>- Artisanat local, sur-mesure</a:t>
                      </a:r>
                    </a:p>
                  </a:txBody>
                  <a:tcPr marL="80201" marR="80201" marT="0" marB="0">
                    <a:solidFill>
                      <a:schemeClr val="accent6">
                        <a:lumMod val="20000"/>
                        <a:lumOff val="80000"/>
                      </a:schemeClr>
                    </a:solidFill>
                  </a:tcPr>
                </a:tc>
                <a:tc>
                  <a:txBody>
                    <a:bodyPr/>
                    <a:lstStyle/>
                    <a:p>
                      <a:pPr>
                        <a:spcAft>
                          <a:spcPts val="0"/>
                        </a:spcAft>
                      </a:pPr>
                      <a:r>
                        <a:rPr lang="fr-FR" sz="1000" b="1" dirty="0">
                          <a:latin typeface="+mj-lt"/>
                          <a:ea typeface="Cambria"/>
                          <a:cs typeface="Times New Roman"/>
                        </a:rPr>
                        <a:t>2 – Les choix pédagogiques</a:t>
                      </a:r>
                      <a:endParaRPr lang="fr-FR" sz="1000" dirty="0">
                        <a:latin typeface="+mj-lt"/>
                        <a:ea typeface="Cambria"/>
                        <a:cs typeface="Times New Roman"/>
                      </a:endParaRPr>
                    </a:p>
                    <a:p>
                      <a:pPr>
                        <a:spcAft>
                          <a:spcPts val="0"/>
                        </a:spcAft>
                      </a:pPr>
                      <a:r>
                        <a:rPr lang="fr-FR" sz="1000" dirty="0">
                          <a:latin typeface="+mj-lt"/>
                          <a:ea typeface="Cambria"/>
                          <a:cs typeface="Times New Roman"/>
                        </a:rPr>
                        <a:t>- L’enfant pris comme être global,  personne complète</a:t>
                      </a:r>
                      <a:br>
                        <a:rPr lang="fr-FR" sz="1000" dirty="0">
                          <a:latin typeface="+mj-lt"/>
                          <a:ea typeface="Cambria"/>
                          <a:cs typeface="Times New Roman"/>
                        </a:rPr>
                      </a:br>
                      <a:r>
                        <a:rPr lang="fr-FR" sz="1000" dirty="0">
                          <a:latin typeface="+mj-lt"/>
                          <a:ea typeface="Cambria"/>
                          <a:cs typeface="Times New Roman"/>
                        </a:rPr>
                        <a:t>- Éducation sur l’imitation, l’ouverture d’esprit</a:t>
                      </a:r>
                      <a:br>
                        <a:rPr lang="fr-FR" sz="1000" dirty="0">
                          <a:latin typeface="+mj-lt"/>
                          <a:ea typeface="Cambria"/>
                          <a:cs typeface="Times New Roman"/>
                        </a:rPr>
                      </a:br>
                      <a:r>
                        <a:rPr lang="fr-FR" sz="1000" dirty="0">
                          <a:latin typeface="+mj-lt"/>
                          <a:ea typeface="Cambria"/>
                          <a:cs typeface="Times New Roman"/>
                        </a:rPr>
                        <a:t>- Place à l’imaginaire, intégration des rythmes</a:t>
                      </a:r>
                    </a:p>
                  </a:txBody>
                  <a:tcPr marL="80201" marR="80201" marT="0" marB="0">
                    <a:solidFill>
                      <a:schemeClr val="accent6">
                        <a:lumMod val="20000"/>
                        <a:lumOff val="80000"/>
                      </a:schemeClr>
                    </a:solidFill>
                  </a:tcPr>
                </a:tc>
                <a:tc>
                  <a:txBody>
                    <a:bodyPr/>
                    <a:lstStyle/>
                    <a:p>
                      <a:pPr>
                        <a:spcAft>
                          <a:spcPts val="0"/>
                        </a:spcAft>
                      </a:pPr>
                      <a:r>
                        <a:rPr lang="fr-FR" sz="1000" b="1" dirty="0">
                          <a:latin typeface="+mj-lt"/>
                          <a:ea typeface="Cambria"/>
                          <a:cs typeface="Times New Roman"/>
                        </a:rPr>
                        <a:t>2 – Le respect des rythmes</a:t>
                      </a:r>
                      <a:endParaRPr lang="fr-FR" sz="1000" dirty="0">
                        <a:latin typeface="+mj-lt"/>
                        <a:ea typeface="Cambria"/>
                        <a:cs typeface="Times New Roman"/>
                      </a:endParaRPr>
                    </a:p>
                    <a:p>
                      <a:pPr>
                        <a:spcAft>
                          <a:spcPts val="0"/>
                        </a:spcAft>
                      </a:pPr>
                      <a:r>
                        <a:rPr lang="fr-FR" sz="1000" dirty="0">
                          <a:latin typeface="+mj-lt"/>
                          <a:ea typeface="Cambria"/>
                          <a:cs typeface="Times New Roman"/>
                        </a:rPr>
                        <a:t>- Harmonisation avec les rythmes des saisons</a:t>
                      </a:r>
                      <a:br>
                        <a:rPr lang="fr-FR" sz="1000" dirty="0">
                          <a:latin typeface="+mj-lt"/>
                          <a:ea typeface="Cambria"/>
                          <a:cs typeface="Times New Roman"/>
                        </a:rPr>
                      </a:br>
                      <a:r>
                        <a:rPr lang="fr-FR" sz="1000" dirty="0">
                          <a:latin typeface="+mj-lt"/>
                          <a:ea typeface="Cambria"/>
                          <a:cs typeface="Times New Roman"/>
                        </a:rPr>
                        <a:t>- Aide de l’enfant à se structurer dans le temps</a:t>
                      </a:r>
                      <a:br>
                        <a:rPr lang="fr-FR" sz="1000" dirty="0">
                          <a:latin typeface="+mj-lt"/>
                          <a:ea typeface="Cambria"/>
                          <a:cs typeface="Times New Roman"/>
                        </a:rPr>
                      </a:br>
                      <a:r>
                        <a:rPr lang="fr-FR" sz="1000" dirty="0">
                          <a:latin typeface="+mj-lt"/>
                          <a:ea typeface="Cambria"/>
                          <a:cs typeface="Times New Roman"/>
                        </a:rPr>
                        <a:t>- Approche individuelle des rythmes pour chaque enfant</a:t>
                      </a:r>
                    </a:p>
                  </a:txBody>
                  <a:tcPr marL="80201" marR="80201" marT="0" marB="0">
                    <a:solidFill>
                      <a:schemeClr val="accent6">
                        <a:lumMod val="20000"/>
                        <a:lumOff val="80000"/>
                      </a:schemeClr>
                    </a:solidFill>
                  </a:tcPr>
                </a:tc>
                <a:extLst>
                  <a:ext uri="{0D108BD9-81ED-4DB2-BD59-A6C34878D82A}">
                    <a16:rowId xmlns:a16="http://schemas.microsoft.com/office/drawing/2014/main" val="10002"/>
                  </a:ext>
                </a:extLst>
              </a:tr>
              <a:tr h="806136">
                <a:tc>
                  <a:txBody>
                    <a:bodyPr/>
                    <a:lstStyle/>
                    <a:p>
                      <a:pPr>
                        <a:spcAft>
                          <a:spcPts val="0"/>
                        </a:spcAft>
                      </a:pPr>
                      <a:r>
                        <a:rPr lang="fr-FR" sz="1000" b="1" dirty="0">
                          <a:latin typeface="+mj-lt"/>
                          <a:ea typeface="Cambria"/>
                          <a:cs typeface="Times New Roman"/>
                        </a:rPr>
                        <a:t>3 – La décoration</a:t>
                      </a:r>
                      <a:endParaRPr lang="fr-FR" sz="1000" dirty="0">
                        <a:latin typeface="+mj-lt"/>
                        <a:ea typeface="Cambria"/>
                        <a:cs typeface="Times New Roman"/>
                      </a:endParaRPr>
                    </a:p>
                    <a:p>
                      <a:pPr>
                        <a:spcAft>
                          <a:spcPts val="0"/>
                        </a:spcAft>
                      </a:pPr>
                      <a:r>
                        <a:rPr lang="fr-FR" sz="1000" dirty="0">
                          <a:latin typeface="+mj-lt"/>
                          <a:ea typeface="Cambria"/>
                          <a:cs typeface="Times New Roman"/>
                        </a:rPr>
                        <a:t>- Soignée, adaptée, en lien avec les saisons</a:t>
                      </a:r>
                      <a:br>
                        <a:rPr lang="fr-FR" sz="1000" dirty="0">
                          <a:latin typeface="+mj-lt"/>
                          <a:ea typeface="Cambria"/>
                          <a:cs typeface="Times New Roman"/>
                        </a:rPr>
                      </a:br>
                      <a:r>
                        <a:rPr lang="fr-FR" sz="1000" dirty="0">
                          <a:latin typeface="+mj-lt"/>
                          <a:ea typeface="Cambria"/>
                          <a:cs typeface="Times New Roman"/>
                        </a:rPr>
                        <a:t>- Éclairages chaleureux, lumière douce</a:t>
                      </a:r>
                      <a:br>
                        <a:rPr lang="fr-FR" sz="1000" dirty="0">
                          <a:latin typeface="+mj-lt"/>
                          <a:ea typeface="Cambria"/>
                          <a:cs typeface="Times New Roman"/>
                        </a:rPr>
                      </a:br>
                      <a:r>
                        <a:rPr lang="fr-FR" sz="1000" dirty="0">
                          <a:latin typeface="+mj-lt"/>
                          <a:ea typeface="Cambria"/>
                          <a:cs typeface="Times New Roman"/>
                        </a:rPr>
                        <a:t>- Sobriété, « vivant »</a:t>
                      </a:r>
                    </a:p>
                  </a:txBody>
                  <a:tcPr marL="80201" marR="80201" marT="0" marB="0">
                    <a:solidFill>
                      <a:schemeClr val="accent6">
                        <a:lumMod val="60000"/>
                        <a:lumOff val="40000"/>
                      </a:schemeClr>
                    </a:solidFill>
                  </a:tcPr>
                </a:tc>
                <a:tc>
                  <a:txBody>
                    <a:bodyPr/>
                    <a:lstStyle/>
                    <a:p>
                      <a:pPr>
                        <a:spcAft>
                          <a:spcPts val="0"/>
                        </a:spcAft>
                      </a:pPr>
                      <a:r>
                        <a:rPr lang="fr-FR" sz="1000" b="1" dirty="0">
                          <a:latin typeface="+mj-lt"/>
                          <a:ea typeface="Cambria"/>
                          <a:cs typeface="Times New Roman"/>
                        </a:rPr>
                        <a:t>3 – Les gestes</a:t>
                      </a:r>
                      <a:endParaRPr lang="fr-FR" sz="1000" dirty="0">
                        <a:latin typeface="+mj-lt"/>
                        <a:ea typeface="Cambria"/>
                        <a:cs typeface="Times New Roman"/>
                      </a:endParaRPr>
                    </a:p>
                    <a:p>
                      <a:pPr>
                        <a:spcAft>
                          <a:spcPts val="0"/>
                        </a:spcAft>
                      </a:pPr>
                      <a:r>
                        <a:rPr lang="fr-FR" sz="1000" dirty="0">
                          <a:latin typeface="+mj-lt"/>
                          <a:ea typeface="Cambria"/>
                          <a:cs typeface="Times New Roman"/>
                        </a:rPr>
                        <a:t>- Attitude intérieure, attention, respect, calme</a:t>
                      </a:r>
                    </a:p>
                    <a:p>
                      <a:pPr>
                        <a:spcAft>
                          <a:spcPts val="0"/>
                        </a:spcAft>
                      </a:pPr>
                      <a:r>
                        <a:rPr lang="fr-FR" sz="1000" dirty="0">
                          <a:latin typeface="+mj-lt"/>
                          <a:ea typeface="Cambria"/>
                          <a:cs typeface="Times New Roman"/>
                        </a:rPr>
                        <a:t>- Participation, imitation adulte / enfant, disponibilité</a:t>
                      </a:r>
                    </a:p>
                    <a:p>
                      <a:pPr>
                        <a:spcAft>
                          <a:spcPts val="0"/>
                        </a:spcAft>
                      </a:pPr>
                      <a:r>
                        <a:rPr lang="fr-FR" sz="1000" dirty="0">
                          <a:latin typeface="+mj-lt"/>
                          <a:ea typeface="Cambria"/>
                          <a:cs typeface="Times New Roman"/>
                        </a:rPr>
                        <a:t>- Anticipation, activités préparées à l’avance</a:t>
                      </a:r>
                    </a:p>
                  </a:txBody>
                  <a:tcPr marL="80201" marR="80201" marT="0" marB="0">
                    <a:solidFill>
                      <a:schemeClr val="accent6">
                        <a:lumMod val="60000"/>
                        <a:lumOff val="40000"/>
                      </a:schemeClr>
                    </a:solidFill>
                  </a:tcPr>
                </a:tc>
                <a:tc>
                  <a:txBody>
                    <a:bodyPr/>
                    <a:lstStyle/>
                    <a:p>
                      <a:pPr>
                        <a:spcAft>
                          <a:spcPts val="0"/>
                        </a:spcAft>
                      </a:pPr>
                      <a:r>
                        <a:rPr lang="fr-FR" sz="1000" b="1" dirty="0">
                          <a:latin typeface="+mj-lt"/>
                          <a:ea typeface="Cambria"/>
                          <a:cs typeface="Times New Roman"/>
                        </a:rPr>
                        <a:t>3 – Le respect des besoins</a:t>
                      </a:r>
                      <a:endParaRPr lang="fr-FR" sz="1000" dirty="0">
                        <a:latin typeface="+mj-lt"/>
                        <a:ea typeface="Cambria"/>
                        <a:cs typeface="Times New Roman"/>
                      </a:endParaRPr>
                    </a:p>
                    <a:p>
                      <a:pPr>
                        <a:spcAft>
                          <a:spcPts val="0"/>
                        </a:spcAft>
                      </a:pPr>
                      <a:r>
                        <a:rPr lang="fr-FR" sz="1000" dirty="0">
                          <a:latin typeface="+mj-lt"/>
                          <a:ea typeface="Cambria"/>
                          <a:cs typeface="Times New Roman"/>
                        </a:rPr>
                        <a:t>- Priorité aux besoins de chaque enfant, sur-mesure</a:t>
                      </a:r>
                      <a:br>
                        <a:rPr lang="fr-FR" sz="1000" dirty="0">
                          <a:latin typeface="+mj-lt"/>
                          <a:ea typeface="Cambria"/>
                          <a:cs typeface="Times New Roman"/>
                        </a:rPr>
                      </a:br>
                      <a:r>
                        <a:rPr lang="fr-FR" sz="1000" dirty="0">
                          <a:latin typeface="+mj-lt"/>
                          <a:ea typeface="Cambria"/>
                          <a:cs typeface="Times New Roman"/>
                        </a:rPr>
                        <a:t>- Écoute active, disponibilité</a:t>
                      </a:r>
                    </a:p>
                    <a:p>
                      <a:pPr>
                        <a:spcAft>
                          <a:spcPts val="0"/>
                        </a:spcAft>
                      </a:pPr>
                      <a:r>
                        <a:rPr lang="fr-FR" sz="1000" dirty="0">
                          <a:latin typeface="+mj-lt"/>
                          <a:ea typeface="Cambria"/>
                          <a:cs typeface="Times New Roman"/>
                        </a:rPr>
                        <a:t>- Prise en compte de l’autonomie de l’enfant</a:t>
                      </a:r>
                    </a:p>
                  </a:txBody>
                  <a:tcPr marL="80201" marR="80201" marT="0" marB="0">
                    <a:solidFill>
                      <a:schemeClr val="accent6">
                        <a:lumMod val="60000"/>
                        <a:lumOff val="40000"/>
                      </a:schemeClr>
                    </a:solidFill>
                  </a:tcPr>
                </a:tc>
                <a:extLst>
                  <a:ext uri="{0D108BD9-81ED-4DB2-BD59-A6C34878D82A}">
                    <a16:rowId xmlns:a16="http://schemas.microsoft.com/office/drawing/2014/main" val="10003"/>
                  </a:ext>
                </a:extLst>
              </a:tr>
              <a:tr h="644909">
                <a:tc>
                  <a:txBody>
                    <a:bodyPr/>
                    <a:lstStyle/>
                    <a:p>
                      <a:pPr>
                        <a:spcAft>
                          <a:spcPts val="0"/>
                        </a:spcAft>
                      </a:pPr>
                      <a:r>
                        <a:rPr lang="fr-FR" sz="1000" b="1">
                          <a:latin typeface="+mj-lt"/>
                          <a:ea typeface="Cambria"/>
                          <a:cs typeface="Times New Roman"/>
                        </a:rPr>
                        <a:t>4 – La nourriture</a:t>
                      </a:r>
                      <a:endParaRPr lang="fr-FR" sz="1000">
                        <a:latin typeface="+mj-lt"/>
                        <a:ea typeface="Cambria"/>
                        <a:cs typeface="Times New Roman"/>
                      </a:endParaRPr>
                    </a:p>
                    <a:p>
                      <a:pPr>
                        <a:spcAft>
                          <a:spcPts val="0"/>
                        </a:spcAft>
                      </a:pPr>
                      <a:r>
                        <a:rPr lang="fr-FR" sz="1000">
                          <a:latin typeface="+mj-lt"/>
                          <a:ea typeface="Cambria"/>
                          <a:cs typeface="Times New Roman"/>
                        </a:rPr>
                        <a:t>- Produits frais, de saison, bio</a:t>
                      </a:r>
                      <a:br>
                        <a:rPr lang="fr-FR" sz="1000">
                          <a:latin typeface="+mj-lt"/>
                          <a:ea typeface="Cambria"/>
                          <a:cs typeface="Times New Roman"/>
                        </a:rPr>
                      </a:br>
                      <a:r>
                        <a:rPr lang="fr-FR" sz="1000">
                          <a:latin typeface="+mj-lt"/>
                          <a:ea typeface="Cambria"/>
                          <a:cs typeface="Times New Roman"/>
                        </a:rPr>
                        <a:t>- Reliée à la terre, cultivée localement, de goût</a:t>
                      </a:r>
                      <a:br>
                        <a:rPr lang="fr-FR" sz="1000">
                          <a:latin typeface="+mj-lt"/>
                          <a:ea typeface="Cambria"/>
                          <a:cs typeface="Times New Roman"/>
                        </a:rPr>
                      </a:br>
                      <a:r>
                        <a:rPr lang="fr-FR" sz="1000">
                          <a:latin typeface="+mj-lt"/>
                          <a:ea typeface="Cambria"/>
                          <a:cs typeface="Times New Roman"/>
                        </a:rPr>
                        <a:t>- Cuisine familiale, individualisée, sur place</a:t>
                      </a:r>
                    </a:p>
                  </a:txBody>
                  <a:tcPr marL="80201" marR="80201" marT="0" marB="0">
                    <a:solidFill>
                      <a:schemeClr val="accent6">
                        <a:lumMod val="20000"/>
                        <a:lumOff val="80000"/>
                      </a:schemeClr>
                    </a:solidFill>
                  </a:tcPr>
                </a:tc>
                <a:tc>
                  <a:txBody>
                    <a:bodyPr/>
                    <a:lstStyle/>
                    <a:p>
                      <a:pPr>
                        <a:spcAft>
                          <a:spcPts val="0"/>
                        </a:spcAft>
                      </a:pPr>
                      <a:r>
                        <a:rPr lang="fr-FR" sz="1000" b="1" dirty="0">
                          <a:latin typeface="+mj-lt"/>
                          <a:ea typeface="Cambria"/>
                          <a:cs typeface="Times New Roman"/>
                        </a:rPr>
                        <a:t>4 – Les sens</a:t>
                      </a:r>
                      <a:endParaRPr lang="fr-FR" sz="1000" dirty="0">
                        <a:latin typeface="+mj-lt"/>
                        <a:ea typeface="Cambria"/>
                        <a:cs typeface="Times New Roman"/>
                      </a:endParaRPr>
                    </a:p>
                    <a:p>
                      <a:pPr>
                        <a:spcAft>
                          <a:spcPts val="0"/>
                        </a:spcAft>
                      </a:pPr>
                      <a:r>
                        <a:rPr lang="fr-FR" sz="1000" dirty="0">
                          <a:latin typeface="+mj-lt"/>
                          <a:ea typeface="Cambria"/>
                          <a:cs typeface="Times New Roman"/>
                        </a:rPr>
                        <a:t>- Prise en compte des  cinq sens dans toute activité</a:t>
                      </a:r>
                      <a:br>
                        <a:rPr lang="fr-FR" sz="1000" dirty="0">
                          <a:latin typeface="+mj-lt"/>
                          <a:ea typeface="Cambria"/>
                          <a:cs typeface="Times New Roman"/>
                        </a:rPr>
                      </a:br>
                      <a:r>
                        <a:rPr lang="fr-FR" sz="1000" dirty="0">
                          <a:latin typeface="+mj-lt"/>
                          <a:ea typeface="Cambria"/>
                          <a:cs typeface="Times New Roman"/>
                        </a:rPr>
                        <a:t>- Stimulation quotidienne, en lien avec les saisons</a:t>
                      </a:r>
                      <a:br>
                        <a:rPr lang="fr-FR" sz="1000" dirty="0">
                          <a:latin typeface="+mj-lt"/>
                          <a:ea typeface="Cambria"/>
                          <a:cs typeface="Times New Roman"/>
                        </a:rPr>
                      </a:br>
                      <a:r>
                        <a:rPr lang="fr-FR" sz="1000" dirty="0">
                          <a:latin typeface="+mj-lt"/>
                          <a:ea typeface="Cambria"/>
                          <a:cs typeface="Times New Roman"/>
                        </a:rPr>
                        <a:t>- Éveil, appropriation, découverte</a:t>
                      </a:r>
                    </a:p>
                  </a:txBody>
                  <a:tcPr marL="80201" marR="80201" marT="0" marB="0">
                    <a:solidFill>
                      <a:schemeClr val="accent6">
                        <a:lumMod val="20000"/>
                        <a:lumOff val="80000"/>
                      </a:schemeClr>
                    </a:solidFill>
                  </a:tcPr>
                </a:tc>
                <a:tc>
                  <a:txBody>
                    <a:bodyPr/>
                    <a:lstStyle/>
                    <a:p>
                      <a:pPr>
                        <a:spcAft>
                          <a:spcPts val="0"/>
                        </a:spcAft>
                      </a:pPr>
                      <a:r>
                        <a:rPr lang="fr-FR" sz="1000" b="1" dirty="0">
                          <a:latin typeface="+mj-lt"/>
                          <a:ea typeface="Cambria"/>
                          <a:cs typeface="Times New Roman"/>
                        </a:rPr>
                        <a:t>4 – Le respect du soi</a:t>
                      </a:r>
                      <a:endParaRPr lang="fr-FR" sz="1000" dirty="0">
                        <a:latin typeface="+mj-lt"/>
                        <a:ea typeface="Cambria"/>
                        <a:cs typeface="Times New Roman"/>
                      </a:endParaRPr>
                    </a:p>
                    <a:p>
                      <a:pPr>
                        <a:spcAft>
                          <a:spcPts val="0"/>
                        </a:spcAft>
                      </a:pPr>
                      <a:r>
                        <a:rPr lang="fr-FR" sz="1000" dirty="0">
                          <a:latin typeface="+mj-lt"/>
                          <a:ea typeface="Cambria"/>
                          <a:cs typeface="Times New Roman"/>
                        </a:rPr>
                        <a:t>- Regard sans jugement, culture de la confiance</a:t>
                      </a:r>
                      <a:br>
                        <a:rPr lang="fr-FR" sz="1000" dirty="0">
                          <a:latin typeface="+mj-lt"/>
                          <a:ea typeface="Cambria"/>
                          <a:cs typeface="Times New Roman"/>
                        </a:rPr>
                      </a:br>
                      <a:r>
                        <a:rPr lang="fr-FR" sz="1000" dirty="0">
                          <a:latin typeface="+mj-lt"/>
                          <a:ea typeface="Cambria"/>
                          <a:cs typeface="Times New Roman"/>
                        </a:rPr>
                        <a:t>- Regard individualisé</a:t>
                      </a:r>
                      <a:br>
                        <a:rPr lang="fr-FR" sz="1000" dirty="0">
                          <a:latin typeface="+mj-lt"/>
                          <a:ea typeface="Cambria"/>
                          <a:cs typeface="Times New Roman"/>
                        </a:rPr>
                      </a:br>
                      <a:r>
                        <a:rPr lang="fr-FR" sz="1000" dirty="0">
                          <a:latin typeface="+mj-lt"/>
                          <a:ea typeface="Cambria"/>
                          <a:cs typeface="Times New Roman"/>
                        </a:rPr>
                        <a:t>- Rythme d’intégration au groupe pour chacun</a:t>
                      </a:r>
                    </a:p>
                  </a:txBody>
                  <a:tcPr marL="80201" marR="80201" marT="0" marB="0">
                    <a:solidFill>
                      <a:schemeClr val="accent6">
                        <a:lumMod val="20000"/>
                        <a:lumOff val="80000"/>
                      </a:schemeClr>
                    </a:solidFill>
                  </a:tcPr>
                </a:tc>
                <a:extLst>
                  <a:ext uri="{0D108BD9-81ED-4DB2-BD59-A6C34878D82A}">
                    <a16:rowId xmlns:a16="http://schemas.microsoft.com/office/drawing/2014/main" val="10004"/>
                  </a:ext>
                </a:extLst>
              </a:tr>
              <a:tr h="806136">
                <a:tc>
                  <a:txBody>
                    <a:bodyPr/>
                    <a:lstStyle/>
                    <a:p>
                      <a:pPr>
                        <a:spcAft>
                          <a:spcPts val="0"/>
                        </a:spcAft>
                      </a:pPr>
                      <a:r>
                        <a:rPr lang="fr-FR" sz="1000" b="1">
                          <a:latin typeface="+mj-lt"/>
                          <a:ea typeface="Cambria"/>
                          <a:cs typeface="Times New Roman"/>
                        </a:rPr>
                        <a:t>5 – Les soins</a:t>
                      </a:r>
                      <a:endParaRPr lang="fr-FR" sz="1000">
                        <a:latin typeface="+mj-lt"/>
                        <a:ea typeface="Cambria"/>
                        <a:cs typeface="Times New Roman"/>
                      </a:endParaRPr>
                    </a:p>
                    <a:p>
                      <a:pPr>
                        <a:spcAft>
                          <a:spcPts val="0"/>
                        </a:spcAft>
                      </a:pPr>
                      <a:r>
                        <a:rPr lang="fr-FR" sz="1000">
                          <a:latin typeface="+mj-lt"/>
                          <a:ea typeface="Cambria"/>
                          <a:cs typeface="Times New Roman"/>
                        </a:rPr>
                        <a:t>- Produits bio, écologiques, naturels </a:t>
                      </a:r>
                    </a:p>
                    <a:p>
                      <a:pPr>
                        <a:spcAft>
                          <a:spcPts val="0"/>
                        </a:spcAft>
                      </a:pPr>
                      <a:r>
                        <a:rPr lang="fr-FR" sz="1000">
                          <a:latin typeface="+mj-lt"/>
                          <a:ea typeface="Cambria"/>
                          <a:cs typeface="Times New Roman"/>
                        </a:rPr>
                        <a:t>- Conscience des gestes, relation privilégiée du soin</a:t>
                      </a:r>
                      <a:br>
                        <a:rPr lang="fr-FR" sz="1000">
                          <a:latin typeface="+mj-lt"/>
                          <a:ea typeface="Cambria"/>
                          <a:cs typeface="Times New Roman"/>
                        </a:rPr>
                      </a:br>
                      <a:r>
                        <a:rPr lang="fr-FR" sz="1000">
                          <a:latin typeface="+mj-lt"/>
                          <a:ea typeface="Cambria"/>
                          <a:cs typeface="Times New Roman"/>
                        </a:rPr>
                        <a:t>- Espaces adaptés, atmosphère enveloppante</a:t>
                      </a:r>
                      <a:br>
                        <a:rPr lang="fr-FR" sz="1000">
                          <a:latin typeface="+mj-lt"/>
                          <a:ea typeface="Cambria"/>
                          <a:cs typeface="Times New Roman"/>
                        </a:rPr>
                      </a:br>
                      <a:endParaRPr lang="fr-FR" sz="1000">
                        <a:latin typeface="+mj-lt"/>
                        <a:ea typeface="Cambria"/>
                        <a:cs typeface="Times New Roman"/>
                      </a:endParaRPr>
                    </a:p>
                  </a:txBody>
                  <a:tcPr marL="80201" marR="80201" marT="0" marB="0">
                    <a:solidFill>
                      <a:schemeClr val="accent6">
                        <a:lumMod val="60000"/>
                        <a:lumOff val="40000"/>
                      </a:schemeClr>
                    </a:solidFill>
                  </a:tcPr>
                </a:tc>
                <a:tc>
                  <a:txBody>
                    <a:bodyPr/>
                    <a:lstStyle/>
                    <a:p>
                      <a:pPr>
                        <a:spcAft>
                          <a:spcPts val="0"/>
                        </a:spcAft>
                      </a:pPr>
                      <a:r>
                        <a:rPr lang="fr-FR" sz="1000" b="1" dirty="0">
                          <a:latin typeface="+mj-lt"/>
                          <a:ea typeface="Cambria"/>
                          <a:cs typeface="Times New Roman"/>
                        </a:rPr>
                        <a:t>5 – Le mode de gestion</a:t>
                      </a:r>
                      <a:endParaRPr lang="fr-FR" sz="1000" dirty="0">
                        <a:latin typeface="+mj-lt"/>
                        <a:ea typeface="Cambria"/>
                        <a:cs typeface="Times New Roman"/>
                      </a:endParaRPr>
                    </a:p>
                    <a:p>
                      <a:pPr>
                        <a:spcAft>
                          <a:spcPts val="0"/>
                        </a:spcAft>
                      </a:pPr>
                      <a:r>
                        <a:rPr lang="fr-FR" sz="1000" dirty="0">
                          <a:latin typeface="+mj-lt"/>
                          <a:ea typeface="Cambria"/>
                          <a:cs typeface="Times New Roman"/>
                        </a:rPr>
                        <a:t>- Travail en binômes, collégialité, équipe</a:t>
                      </a:r>
                      <a:br>
                        <a:rPr lang="fr-FR" sz="1000" dirty="0">
                          <a:latin typeface="+mj-lt"/>
                          <a:ea typeface="Cambria"/>
                          <a:cs typeface="Times New Roman"/>
                        </a:rPr>
                      </a:br>
                      <a:r>
                        <a:rPr lang="fr-FR" sz="1000" dirty="0">
                          <a:latin typeface="+mj-lt"/>
                          <a:ea typeface="Cambria"/>
                          <a:cs typeface="Times New Roman"/>
                        </a:rPr>
                        <a:t>- Conscience de la globalité, responsabilité</a:t>
                      </a:r>
                      <a:br>
                        <a:rPr lang="fr-FR" sz="1000" dirty="0">
                          <a:latin typeface="+mj-lt"/>
                          <a:ea typeface="Cambria"/>
                          <a:cs typeface="Times New Roman"/>
                        </a:rPr>
                      </a:br>
                      <a:r>
                        <a:rPr lang="fr-FR" sz="1000" dirty="0">
                          <a:latin typeface="+mj-lt"/>
                          <a:ea typeface="Cambria"/>
                          <a:cs typeface="Times New Roman"/>
                        </a:rPr>
                        <a:t>- Professionnel, sur-mesure, adapté</a:t>
                      </a:r>
                    </a:p>
                  </a:txBody>
                  <a:tcPr marL="80201" marR="80201" marT="0" marB="0">
                    <a:solidFill>
                      <a:schemeClr val="accent6">
                        <a:lumMod val="60000"/>
                        <a:lumOff val="40000"/>
                      </a:schemeClr>
                    </a:solidFill>
                  </a:tcPr>
                </a:tc>
                <a:tc>
                  <a:txBody>
                    <a:bodyPr/>
                    <a:lstStyle/>
                    <a:p>
                      <a:pPr>
                        <a:spcAft>
                          <a:spcPts val="0"/>
                        </a:spcAft>
                      </a:pPr>
                      <a:r>
                        <a:rPr lang="fr-FR" sz="1000" b="1" dirty="0">
                          <a:latin typeface="+mj-lt"/>
                          <a:ea typeface="Cambria"/>
                          <a:cs typeface="Times New Roman"/>
                        </a:rPr>
                        <a:t>5 – Le respect de l’espace</a:t>
                      </a:r>
                      <a:endParaRPr lang="fr-FR" sz="1000" dirty="0">
                        <a:latin typeface="+mj-lt"/>
                        <a:ea typeface="Cambria"/>
                        <a:cs typeface="Times New Roman"/>
                      </a:endParaRPr>
                    </a:p>
                    <a:p>
                      <a:pPr>
                        <a:spcAft>
                          <a:spcPts val="0"/>
                        </a:spcAft>
                      </a:pPr>
                      <a:r>
                        <a:rPr lang="fr-FR" sz="1000" dirty="0">
                          <a:latin typeface="+mj-lt"/>
                          <a:ea typeface="Cambria"/>
                          <a:cs typeface="Times New Roman"/>
                        </a:rPr>
                        <a:t>- Esthétique, modulable, répondant aux besoins</a:t>
                      </a:r>
                      <a:br>
                        <a:rPr lang="fr-FR" sz="1000" dirty="0">
                          <a:latin typeface="+mj-lt"/>
                          <a:ea typeface="Cambria"/>
                          <a:cs typeface="Times New Roman"/>
                        </a:rPr>
                      </a:br>
                      <a:r>
                        <a:rPr lang="fr-FR" sz="1000" dirty="0">
                          <a:latin typeface="+mj-lt"/>
                          <a:ea typeface="Cambria"/>
                          <a:cs typeface="Times New Roman"/>
                        </a:rPr>
                        <a:t>- Ambiance paisible et joyeuse</a:t>
                      </a:r>
                      <a:br>
                        <a:rPr lang="fr-FR" sz="1000" dirty="0">
                          <a:latin typeface="+mj-lt"/>
                          <a:ea typeface="Cambria"/>
                          <a:cs typeface="Times New Roman"/>
                        </a:rPr>
                      </a:br>
                      <a:r>
                        <a:rPr lang="fr-FR" sz="1000" dirty="0">
                          <a:latin typeface="+mj-lt"/>
                          <a:ea typeface="Cambria"/>
                          <a:cs typeface="Times New Roman"/>
                        </a:rPr>
                        <a:t>- Grands et petits espaces adaptés aux besoins de l’enfant</a:t>
                      </a:r>
                    </a:p>
                  </a:txBody>
                  <a:tcPr marL="80201" marR="80201" marT="0" marB="0">
                    <a:solidFill>
                      <a:schemeClr val="accent6">
                        <a:lumMod val="60000"/>
                        <a:lumOff val="40000"/>
                      </a:schemeClr>
                    </a:solidFill>
                  </a:tcPr>
                </a:tc>
                <a:extLst>
                  <a:ext uri="{0D108BD9-81ED-4DB2-BD59-A6C34878D82A}">
                    <a16:rowId xmlns:a16="http://schemas.microsoft.com/office/drawing/2014/main" val="10005"/>
                  </a:ext>
                </a:extLst>
              </a:tr>
              <a:tr h="895706">
                <a:tc>
                  <a:txBody>
                    <a:bodyPr/>
                    <a:lstStyle/>
                    <a:p>
                      <a:pPr>
                        <a:spcAft>
                          <a:spcPts val="0"/>
                        </a:spcAft>
                      </a:pPr>
                      <a:r>
                        <a:rPr lang="fr-FR" sz="1000" b="1">
                          <a:latin typeface="+mj-lt"/>
                          <a:ea typeface="Cambria"/>
                          <a:cs typeface="Times New Roman"/>
                        </a:rPr>
                        <a:t>6 – Les extérieurs</a:t>
                      </a:r>
                      <a:endParaRPr lang="fr-FR" sz="1000">
                        <a:latin typeface="+mj-lt"/>
                        <a:ea typeface="Cambria"/>
                        <a:cs typeface="Times New Roman"/>
                      </a:endParaRPr>
                    </a:p>
                    <a:p>
                      <a:pPr>
                        <a:spcAft>
                          <a:spcPts val="0"/>
                        </a:spcAft>
                      </a:pPr>
                      <a:r>
                        <a:rPr lang="fr-FR" sz="1000">
                          <a:latin typeface="+mj-lt"/>
                          <a:ea typeface="Cambria"/>
                          <a:cs typeface="Times New Roman"/>
                        </a:rPr>
                        <a:t>- Jardin avec jardinier, calme, harmonieux</a:t>
                      </a:r>
                      <a:br>
                        <a:rPr lang="fr-FR" sz="1000">
                          <a:latin typeface="+mj-lt"/>
                          <a:ea typeface="Cambria"/>
                          <a:cs typeface="Times New Roman"/>
                        </a:rPr>
                      </a:br>
                      <a:r>
                        <a:rPr lang="fr-FR" sz="1000">
                          <a:latin typeface="+mj-lt"/>
                          <a:ea typeface="Cambria"/>
                          <a:cs typeface="Times New Roman"/>
                        </a:rPr>
                        <a:t>- Relation directe avec la nature, espaces de jeux</a:t>
                      </a:r>
                      <a:br>
                        <a:rPr lang="fr-FR" sz="1000">
                          <a:latin typeface="+mj-lt"/>
                          <a:ea typeface="Cambria"/>
                          <a:cs typeface="Times New Roman"/>
                        </a:rPr>
                      </a:br>
                      <a:r>
                        <a:rPr lang="fr-FR" sz="1000">
                          <a:latin typeface="+mj-lt"/>
                          <a:ea typeface="Cambria"/>
                          <a:cs typeface="Times New Roman"/>
                        </a:rPr>
                        <a:t>- Découverte, espaces de liberté</a:t>
                      </a:r>
                    </a:p>
                  </a:txBody>
                  <a:tcPr marL="80201" marR="80201" marT="0" marB="0">
                    <a:solidFill>
                      <a:schemeClr val="accent6">
                        <a:lumMod val="20000"/>
                        <a:lumOff val="80000"/>
                      </a:schemeClr>
                    </a:solidFill>
                  </a:tcPr>
                </a:tc>
                <a:tc>
                  <a:txBody>
                    <a:bodyPr/>
                    <a:lstStyle/>
                    <a:p>
                      <a:pPr>
                        <a:spcAft>
                          <a:spcPts val="0"/>
                        </a:spcAft>
                      </a:pPr>
                      <a:r>
                        <a:rPr lang="fr-FR" sz="1000" b="1" dirty="0">
                          <a:latin typeface="+mj-lt"/>
                          <a:ea typeface="Cambria"/>
                          <a:cs typeface="Times New Roman"/>
                        </a:rPr>
                        <a:t>6 – Le langage et l’attention</a:t>
                      </a:r>
                      <a:endParaRPr lang="fr-FR" sz="1000" dirty="0">
                        <a:latin typeface="+mj-lt"/>
                        <a:ea typeface="Cambria"/>
                        <a:cs typeface="Times New Roman"/>
                      </a:endParaRPr>
                    </a:p>
                    <a:p>
                      <a:pPr>
                        <a:spcAft>
                          <a:spcPts val="0"/>
                        </a:spcAft>
                      </a:pPr>
                      <a:r>
                        <a:rPr lang="fr-FR" sz="1000" dirty="0">
                          <a:latin typeface="+mj-lt"/>
                          <a:ea typeface="Cambria"/>
                          <a:cs typeface="Times New Roman"/>
                        </a:rPr>
                        <a:t>- Beau, rythmique, poétique</a:t>
                      </a:r>
                      <a:br>
                        <a:rPr lang="fr-FR" sz="1000" dirty="0">
                          <a:latin typeface="+mj-lt"/>
                          <a:ea typeface="Cambria"/>
                          <a:cs typeface="Times New Roman"/>
                        </a:rPr>
                      </a:br>
                      <a:r>
                        <a:rPr lang="fr-FR" sz="1000" dirty="0">
                          <a:latin typeface="+mj-lt"/>
                          <a:ea typeface="Cambria"/>
                          <a:cs typeface="Times New Roman"/>
                        </a:rPr>
                        <a:t>- Présence d’esprit permanente, attentionné</a:t>
                      </a:r>
                      <a:br>
                        <a:rPr lang="fr-FR" sz="1000" dirty="0">
                          <a:latin typeface="+mj-lt"/>
                          <a:ea typeface="Cambria"/>
                          <a:cs typeface="Times New Roman"/>
                        </a:rPr>
                      </a:br>
                      <a:r>
                        <a:rPr lang="fr-FR" sz="1000" dirty="0">
                          <a:latin typeface="+mj-lt"/>
                          <a:ea typeface="Cambria"/>
                          <a:cs typeface="Times New Roman"/>
                        </a:rPr>
                        <a:t>- « L’enfant reste dans notre conscience »</a:t>
                      </a:r>
                    </a:p>
                  </a:txBody>
                  <a:tcPr marL="80201" marR="80201" marT="0" marB="0">
                    <a:solidFill>
                      <a:schemeClr val="accent6">
                        <a:lumMod val="20000"/>
                        <a:lumOff val="80000"/>
                      </a:schemeClr>
                    </a:solidFill>
                  </a:tcPr>
                </a:tc>
                <a:tc>
                  <a:txBody>
                    <a:bodyPr/>
                    <a:lstStyle/>
                    <a:p>
                      <a:pPr>
                        <a:spcAft>
                          <a:spcPts val="0"/>
                        </a:spcAft>
                      </a:pPr>
                      <a:r>
                        <a:rPr lang="fr-FR" sz="1000" b="1" dirty="0">
                          <a:latin typeface="+mj-lt"/>
                          <a:ea typeface="Cambria"/>
                          <a:cs typeface="Times New Roman"/>
                        </a:rPr>
                        <a:t>6 – Le respect de la créativité</a:t>
                      </a:r>
                      <a:br>
                        <a:rPr lang="fr-FR" sz="1000" dirty="0">
                          <a:latin typeface="+mj-lt"/>
                          <a:ea typeface="Cambria"/>
                          <a:cs typeface="Times New Roman"/>
                        </a:rPr>
                      </a:br>
                      <a:r>
                        <a:rPr lang="fr-FR" sz="1000" dirty="0">
                          <a:latin typeface="+mj-lt"/>
                          <a:ea typeface="Cambria"/>
                          <a:cs typeface="Times New Roman"/>
                        </a:rPr>
                        <a:t>- Liberté d’initiative, jeux libres, libre cours</a:t>
                      </a:r>
                      <a:br>
                        <a:rPr lang="fr-FR" sz="1000" dirty="0">
                          <a:latin typeface="+mj-lt"/>
                          <a:ea typeface="Cambria"/>
                          <a:cs typeface="Times New Roman"/>
                        </a:rPr>
                      </a:br>
                      <a:r>
                        <a:rPr lang="fr-FR" sz="1000" dirty="0">
                          <a:latin typeface="+mj-lt"/>
                          <a:ea typeface="Cambria"/>
                          <a:cs typeface="Times New Roman"/>
                        </a:rPr>
                        <a:t>- Invitation à participer</a:t>
                      </a:r>
                      <a:br>
                        <a:rPr lang="fr-FR" sz="1000" dirty="0">
                          <a:latin typeface="+mj-lt"/>
                          <a:ea typeface="Cambria"/>
                          <a:cs typeface="Times New Roman"/>
                        </a:rPr>
                      </a:br>
                      <a:r>
                        <a:rPr lang="fr-FR" sz="1000" dirty="0">
                          <a:latin typeface="+mj-lt"/>
                          <a:ea typeface="Cambria"/>
                          <a:cs typeface="Times New Roman"/>
                        </a:rPr>
                        <a:t>- Pouvoir s’exprimer, jouer, imaginer</a:t>
                      </a:r>
                    </a:p>
                  </a:txBody>
                  <a:tcPr marL="80201" marR="80201" marT="0" marB="0">
                    <a:solidFill>
                      <a:schemeClr val="accent6">
                        <a:lumMod val="20000"/>
                        <a:lumOff val="80000"/>
                      </a:schemeClr>
                    </a:solidFill>
                  </a:tcPr>
                </a:tc>
                <a:extLst>
                  <a:ext uri="{0D108BD9-81ED-4DB2-BD59-A6C34878D82A}">
                    <a16:rowId xmlns:a16="http://schemas.microsoft.com/office/drawing/2014/main" val="10006"/>
                  </a:ext>
                </a:extLst>
              </a:tr>
              <a:tr h="895706">
                <a:tc>
                  <a:txBody>
                    <a:bodyPr/>
                    <a:lstStyle/>
                    <a:p>
                      <a:pPr>
                        <a:spcAft>
                          <a:spcPts val="0"/>
                        </a:spcAft>
                      </a:pPr>
                      <a:r>
                        <a:rPr lang="fr-FR" sz="1000" b="1">
                          <a:latin typeface="+mj-lt"/>
                          <a:ea typeface="Cambria"/>
                          <a:cs typeface="Times New Roman"/>
                        </a:rPr>
                        <a:t>7 – La sécurité</a:t>
                      </a:r>
                      <a:endParaRPr lang="fr-FR" sz="1000">
                        <a:latin typeface="+mj-lt"/>
                        <a:ea typeface="Cambria"/>
                        <a:cs typeface="Times New Roman"/>
                      </a:endParaRPr>
                    </a:p>
                    <a:p>
                      <a:pPr>
                        <a:spcAft>
                          <a:spcPts val="0"/>
                        </a:spcAft>
                      </a:pPr>
                      <a:r>
                        <a:rPr lang="fr-FR" sz="1000">
                          <a:latin typeface="+mj-lt"/>
                          <a:ea typeface="Cambria"/>
                          <a:cs typeface="Times New Roman"/>
                        </a:rPr>
                        <a:t>- Équipements modernes, visiophone…</a:t>
                      </a:r>
                      <a:br>
                        <a:rPr lang="fr-FR" sz="1000">
                          <a:latin typeface="+mj-lt"/>
                          <a:ea typeface="Cambria"/>
                          <a:cs typeface="Times New Roman"/>
                        </a:rPr>
                      </a:br>
                      <a:r>
                        <a:rPr lang="fr-FR" sz="1000">
                          <a:latin typeface="+mj-lt"/>
                          <a:ea typeface="Cambria"/>
                          <a:cs typeface="Times New Roman"/>
                        </a:rPr>
                        <a:t>- Attention et bienveillance, accompagnement</a:t>
                      </a:r>
                    </a:p>
                    <a:p>
                      <a:pPr>
                        <a:spcAft>
                          <a:spcPts val="0"/>
                        </a:spcAft>
                      </a:pPr>
                      <a:r>
                        <a:rPr lang="fr-FR" sz="1000">
                          <a:latin typeface="+mj-lt"/>
                          <a:ea typeface="Cambria"/>
                          <a:cs typeface="Times New Roman"/>
                        </a:rPr>
                        <a:t>- Aux normes, pensés, adaptés</a:t>
                      </a:r>
                    </a:p>
                  </a:txBody>
                  <a:tcPr marL="80201" marR="80201" marT="0" marB="0">
                    <a:solidFill>
                      <a:schemeClr val="accent6">
                        <a:lumMod val="60000"/>
                        <a:lumOff val="40000"/>
                      </a:schemeClr>
                    </a:solidFill>
                  </a:tcPr>
                </a:tc>
                <a:tc>
                  <a:txBody>
                    <a:bodyPr/>
                    <a:lstStyle/>
                    <a:p>
                      <a:pPr>
                        <a:spcAft>
                          <a:spcPts val="0"/>
                        </a:spcAft>
                      </a:pPr>
                      <a:r>
                        <a:rPr lang="fr-FR" sz="1000" b="1" dirty="0">
                          <a:latin typeface="+mj-lt"/>
                          <a:ea typeface="Cambria"/>
                          <a:cs typeface="Times New Roman"/>
                        </a:rPr>
                        <a:t>7 – La relation parents</a:t>
                      </a:r>
                      <a:endParaRPr lang="fr-FR" sz="1000" dirty="0">
                        <a:latin typeface="+mj-lt"/>
                        <a:ea typeface="Cambria"/>
                        <a:cs typeface="Times New Roman"/>
                      </a:endParaRPr>
                    </a:p>
                    <a:p>
                      <a:pPr>
                        <a:spcAft>
                          <a:spcPts val="0"/>
                        </a:spcAft>
                      </a:pPr>
                      <a:r>
                        <a:rPr lang="fr-FR" sz="1000" dirty="0">
                          <a:latin typeface="+mj-lt"/>
                          <a:ea typeface="Cambria"/>
                          <a:cs typeface="Times New Roman"/>
                        </a:rPr>
                        <a:t>- Accueil, disponibilité, réponse aux attentes</a:t>
                      </a:r>
                      <a:br>
                        <a:rPr lang="fr-FR" sz="1000" dirty="0">
                          <a:latin typeface="+mj-lt"/>
                          <a:ea typeface="Cambria"/>
                          <a:cs typeface="Times New Roman"/>
                        </a:rPr>
                      </a:br>
                      <a:r>
                        <a:rPr lang="fr-FR" sz="1000" dirty="0">
                          <a:latin typeface="+mj-lt"/>
                          <a:ea typeface="Cambria"/>
                          <a:cs typeface="Times New Roman"/>
                        </a:rPr>
                        <a:t>- Ouverture, écoute, sans jugement</a:t>
                      </a:r>
                      <a:br>
                        <a:rPr lang="fr-FR" sz="1000" dirty="0">
                          <a:latin typeface="+mj-lt"/>
                          <a:ea typeface="Cambria"/>
                          <a:cs typeface="Times New Roman"/>
                        </a:rPr>
                      </a:br>
                      <a:r>
                        <a:rPr lang="fr-FR" sz="1000" dirty="0">
                          <a:latin typeface="+mj-lt"/>
                          <a:ea typeface="Cambria"/>
                          <a:cs typeface="Times New Roman"/>
                        </a:rPr>
                        <a:t>- Respect des choix parentaux, relation de confiance</a:t>
                      </a:r>
                    </a:p>
                  </a:txBody>
                  <a:tcPr marL="80201" marR="80201" marT="0" marB="0">
                    <a:solidFill>
                      <a:schemeClr val="accent6">
                        <a:lumMod val="60000"/>
                        <a:lumOff val="40000"/>
                      </a:schemeClr>
                    </a:solidFill>
                  </a:tcPr>
                </a:tc>
                <a:tc>
                  <a:txBody>
                    <a:bodyPr/>
                    <a:lstStyle/>
                    <a:p>
                      <a:pPr>
                        <a:spcAft>
                          <a:spcPts val="0"/>
                        </a:spcAft>
                      </a:pPr>
                      <a:r>
                        <a:rPr lang="fr-FR" sz="1000" b="1" dirty="0">
                          <a:latin typeface="+mj-lt"/>
                          <a:ea typeface="Cambria"/>
                          <a:cs typeface="Times New Roman"/>
                        </a:rPr>
                        <a:t>7 – Le respect des émotions</a:t>
                      </a:r>
                      <a:br>
                        <a:rPr lang="fr-FR" sz="1000" dirty="0">
                          <a:latin typeface="+mj-lt"/>
                          <a:ea typeface="Cambria"/>
                          <a:cs typeface="Times New Roman"/>
                        </a:rPr>
                      </a:br>
                      <a:r>
                        <a:rPr lang="fr-FR" sz="1000" dirty="0">
                          <a:latin typeface="+mj-lt"/>
                          <a:ea typeface="Cambria"/>
                          <a:cs typeface="Times New Roman"/>
                        </a:rPr>
                        <a:t>- Écoute, intégration en douceur, adaptation</a:t>
                      </a:r>
                      <a:br>
                        <a:rPr lang="fr-FR" sz="1000" dirty="0">
                          <a:latin typeface="+mj-lt"/>
                          <a:ea typeface="Cambria"/>
                          <a:cs typeface="Times New Roman"/>
                        </a:rPr>
                      </a:br>
                      <a:r>
                        <a:rPr lang="fr-FR" sz="1000" dirty="0">
                          <a:latin typeface="+mj-lt"/>
                          <a:ea typeface="Cambria"/>
                          <a:cs typeface="Times New Roman"/>
                        </a:rPr>
                        <a:t>- Conscience de l’accueil de toutes les émotions</a:t>
                      </a:r>
                      <a:br>
                        <a:rPr lang="fr-FR" sz="1000" dirty="0">
                          <a:latin typeface="+mj-lt"/>
                          <a:ea typeface="Cambria"/>
                          <a:cs typeface="Times New Roman"/>
                        </a:rPr>
                      </a:br>
                      <a:r>
                        <a:rPr lang="fr-FR" sz="1000" dirty="0">
                          <a:latin typeface="+mj-lt"/>
                          <a:ea typeface="Cambria"/>
                          <a:cs typeface="Times New Roman"/>
                        </a:rPr>
                        <a:t>- Accompagnement, réconfort</a:t>
                      </a:r>
                    </a:p>
                  </a:txBody>
                  <a:tcPr marL="80201" marR="80201" marT="0" marB="0">
                    <a:solidFill>
                      <a:schemeClr val="accent6">
                        <a:lumMod val="60000"/>
                        <a:lumOff val="40000"/>
                      </a:schemeClr>
                    </a:solidFill>
                  </a:tcPr>
                </a:tc>
                <a:extLst>
                  <a:ext uri="{0D108BD9-81ED-4DB2-BD59-A6C34878D82A}">
                    <a16:rowId xmlns:a16="http://schemas.microsoft.com/office/drawing/2014/main" val="10007"/>
                  </a:ext>
                </a:extLst>
              </a:tr>
              <a:tr h="895706">
                <a:tc>
                  <a:txBody>
                    <a:bodyPr/>
                    <a:lstStyle/>
                    <a:p>
                      <a:pPr>
                        <a:spcAft>
                          <a:spcPts val="0"/>
                        </a:spcAft>
                      </a:pPr>
                      <a:r>
                        <a:rPr lang="fr-FR" sz="1000" b="1">
                          <a:latin typeface="+mj-lt"/>
                          <a:ea typeface="Cambria"/>
                          <a:cs typeface="Times New Roman"/>
                        </a:rPr>
                        <a:t>8 – Les supports, matières et matériaux</a:t>
                      </a:r>
                      <a:endParaRPr lang="fr-FR" sz="1000">
                        <a:latin typeface="+mj-lt"/>
                        <a:ea typeface="Cambria"/>
                        <a:cs typeface="Times New Roman"/>
                      </a:endParaRPr>
                    </a:p>
                    <a:p>
                      <a:pPr>
                        <a:spcAft>
                          <a:spcPts val="0"/>
                        </a:spcAft>
                      </a:pPr>
                      <a:r>
                        <a:rPr lang="fr-FR" sz="1000">
                          <a:latin typeface="+mj-lt"/>
                          <a:ea typeface="Cambria"/>
                          <a:cs typeface="Times New Roman"/>
                        </a:rPr>
                        <a:t>- Artisanaux, naturels, non toxiques</a:t>
                      </a:r>
                      <a:br>
                        <a:rPr lang="fr-FR" sz="1000">
                          <a:latin typeface="+mj-lt"/>
                          <a:ea typeface="Cambria"/>
                          <a:cs typeface="Times New Roman"/>
                        </a:rPr>
                      </a:br>
                      <a:r>
                        <a:rPr lang="fr-FR" sz="1000">
                          <a:latin typeface="+mj-lt"/>
                          <a:ea typeface="Cambria"/>
                          <a:cs typeface="Times New Roman"/>
                        </a:rPr>
                        <a:t>- Matières vivantes, simplicité</a:t>
                      </a:r>
                    </a:p>
                    <a:p>
                      <a:pPr>
                        <a:spcAft>
                          <a:spcPts val="0"/>
                        </a:spcAft>
                      </a:pPr>
                      <a:r>
                        <a:rPr lang="fr-FR" sz="1000">
                          <a:latin typeface="+mj-lt"/>
                          <a:ea typeface="Cambria"/>
                          <a:cs typeface="Times New Roman"/>
                        </a:rPr>
                        <a:t>- Stimulation des sens, esthétisme</a:t>
                      </a:r>
                    </a:p>
                  </a:txBody>
                  <a:tcPr marL="80201" marR="80201" marT="0" marB="0">
                    <a:solidFill>
                      <a:schemeClr val="accent6">
                        <a:lumMod val="20000"/>
                        <a:lumOff val="80000"/>
                      </a:schemeClr>
                    </a:solidFill>
                  </a:tcPr>
                </a:tc>
                <a:tc>
                  <a:txBody>
                    <a:bodyPr/>
                    <a:lstStyle/>
                    <a:p>
                      <a:pPr>
                        <a:spcAft>
                          <a:spcPts val="0"/>
                        </a:spcAft>
                      </a:pPr>
                      <a:r>
                        <a:rPr lang="fr-FR" sz="1000" b="1" dirty="0">
                          <a:latin typeface="+mj-lt"/>
                          <a:ea typeface="Cambria"/>
                          <a:cs typeface="Times New Roman"/>
                        </a:rPr>
                        <a:t>8 – L’équipe, les compétences</a:t>
                      </a:r>
                      <a:endParaRPr lang="fr-FR" sz="1000" dirty="0">
                        <a:latin typeface="+mj-lt"/>
                        <a:ea typeface="Cambria"/>
                        <a:cs typeface="Times New Roman"/>
                      </a:endParaRPr>
                    </a:p>
                    <a:p>
                      <a:pPr>
                        <a:spcAft>
                          <a:spcPts val="0"/>
                        </a:spcAft>
                      </a:pPr>
                      <a:r>
                        <a:rPr lang="fr-FR" sz="1000" dirty="0">
                          <a:latin typeface="+mj-lt"/>
                          <a:ea typeface="Cambria"/>
                          <a:cs typeface="Times New Roman"/>
                        </a:rPr>
                        <a:t>- Pluridisciplinaire, complémentaire</a:t>
                      </a:r>
                      <a:br>
                        <a:rPr lang="fr-FR" sz="1000" dirty="0">
                          <a:latin typeface="+mj-lt"/>
                          <a:ea typeface="Cambria"/>
                          <a:cs typeface="Times New Roman"/>
                        </a:rPr>
                      </a:br>
                      <a:r>
                        <a:rPr lang="fr-FR" sz="1000" dirty="0">
                          <a:latin typeface="+mj-lt"/>
                          <a:ea typeface="Cambria"/>
                          <a:cs typeface="Times New Roman"/>
                        </a:rPr>
                        <a:t>- Choix pédagogique commun, approche globale partagée</a:t>
                      </a:r>
                      <a:br>
                        <a:rPr lang="fr-FR" sz="1000" dirty="0">
                          <a:latin typeface="+mj-lt"/>
                          <a:ea typeface="Cambria"/>
                          <a:cs typeface="Times New Roman"/>
                        </a:rPr>
                      </a:br>
                      <a:r>
                        <a:rPr lang="fr-FR" sz="1000" dirty="0">
                          <a:latin typeface="+mj-lt"/>
                          <a:ea typeface="Cambria"/>
                          <a:cs typeface="Times New Roman"/>
                        </a:rPr>
                        <a:t>- Motivation commune autour de l’enfant</a:t>
                      </a:r>
                    </a:p>
                  </a:txBody>
                  <a:tcPr marL="80201" marR="80201" marT="0" marB="0">
                    <a:solidFill>
                      <a:schemeClr val="accent6">
                        <a:lumMod val="20000"/>
                        <a:lumOff val="80000"/>
                      </a:schemeClr>
                    </a:solidFill>
                  </a:tcPr>
                </a:tc>
                <a:tc>
                  <a:txBody>
                    <a:bodyPr/>
                    <a:lstStyle/>
                    <a:p>
                      <a:pPr>
                        <a:spcAft>
                          <a:spcPts val="0"/>
                        </a:spcAft>
                      </a:pPr>
                      <a:r>
                        <a:rPr lang="fr-FR" sz="1000" b="1" dirty="0">
                          <a:latin typeface="+mj-lt"/>
                          <a:ea typeface="Cambria"/>
                          <a:cs typeface="Times New Roman"/>
                        </a:rPr>
                        <a:t>8 – Le choix des activités</a:t>
                      </a:r>
                      <a:br>
                        <a:rPr lang="fr-FR" sz="1000" dirty="0">
                          <a:latin typeface="+mj-lt"/>
                          <a:ea typeface="Cambria"/>
                          <a:cs typeface="Times New Roman"/>
                        </a:rPr>
                      </a:br>
                      <a:r>
                        <a:rPr lang="fr-FR" sz="1000" dirty="0">
                          <a:latin typeface="+mj-lt"/>
                          <a:ea typeface="Cambria"/>
                          <a:cs typeface="Times New Roman"/>
                        </a:rPr>
                        <a:t>- Donner du sens aux activités</a:t>
                      </a:r>
                      <a:br>
                        <a:rPr lang="fr-FR" sz="1000" dirty="0">
                          <a:latin typeface="+mj-lt"/>
                          <a:ea typeface="Cambria"/>
                          <a:cs typeface="Times New Roman"/>
                        </a:rPr>
                      </a:br>
                      <a:r>
                        <a:rPr lang="fr-FR" sz="1000" dirty="0">
                          <a:latin typeface="+mj-lt"/>
                          <a:ea typeface="Cambria"/>
                          <a:cs typeface="Times New Roman"/>
                        </a:rPr>
                        <a:t>- Activités proposées, pas imposées</a:t>
                      </a:r>
                      <a:br>
                        <a:rPr lang="fr-FR" sz="1000" dirty="0">
                          <a:latin typeface="+mj-lt"/>
                          <a:ea typeface="Cambria"/>
                          <a:cs typeface="Times New Roman"/>
                        </a:rPr>
                      </a:br>
                      <a:r>
                        <a:rPr lang="fr-FR" sz="1000" dirty="0">
                          <a:latin typeface="+mj-lt"/>
                          <a:ea typeface="Cambria"/>
                          <a:cs typeface="Times New Roman"/>
                        </a:rPr>
                        <a:t>- Libre choix, démarche de participation</a:t>
                      </a:r>
                    </a:p>
                  </a:txBody>
                  <a:tcPr marL="80201" marR="80201" marT="0" marB="0">
                    <a:solidFill>
                      <a:schemeClr val="accent6">
                        <a:lumMod val="20000"/>
                        <a:lumOff val="80000"/>
                      </a:schemeClr>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11"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12" name="Image 11"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3" name="Image 12"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4" name="Image 13" descr="3visuels3.jpg"/>
          <p:cNvPicPr>
            <a:picLocks noChangeAspect="1"/>
          </p:cNvPicPr>
          <p:nvPr/>
        </p:nvPicPr>
        <p:blipFill>
          <a:blip r:embed="rId6" cstate="print"/>
          <a:stretch>
            <a:fillRect/>
          </a:stretch>
        </p:blipFill>
        <p:spPr>
          <a:xfrm>
            <a:off x="294139" y="5844828"/>
            <a:ext cx="757884" cy="707975"/>
          </a:xfrm>
          <a:prstGeom prst="rect">
            <a:avLst/>
          </a:prstGeom>
        </p:spPr>
      </p:pic>
      <p:sp>
        <p:nvSpPr>
          <p:cNvPr id="15" name="Rectangle 14"/>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LE CONCEPT QUALITATIF</a:t>
            </a:r>
            <a:endParaRPr lang="fr-FR" sz="1500" b="1" dirty="0">
              <a:solidFill>
                <a:schemeClr val="bg1"/>
              </a:solidFill>
            </a:endParaRPr>
          </a:p>
        </p:txBody>
      </p:sp>
      <p:sp>
        <p:nvSpPr>
          <p:cNvPr id="22" name="Rectangle 21"/>
          <p:cNvSpPr/>
          <p:nvPr/>
        </p:nvSpPr>
        <p:spPr>
          <a:xfrm>
            <a:off x="1220443" y="1875221"/>
            <a:ext cx="5473608" cy="1023872"/>
          </a:xfrm>
          <a:prstGeom prst="rect">
            <a:avLst/>
          </a:prstGeom>
        </p:spPr>
        <p:txBody>
          <a:bodyPr wrap="square" lIns="99569" tIns="49785" rIns="99569" bIns="49785">
            <a:spAutoFit/>
          </a:bodyPr>
          <a:lstStyle/>
          <a:p>
            <a:pPr lvl="0" algn="just" eaLnBrk="0" fontAlgn="base" hangingPunct="0">
              <a:spcBef>
                <a:spcPct val="0"/>
              </a:spcBef>
              <a:spcAft>
                <a:spcPct val="0"/>
              </a:spcAft>
            </a:pPr>
            <a:r>
              <a:rPr lang="fr-FR" sz="1500" dirty="0">
                <a:ea typeface="Cambria" pitchFamily="18" charset="0"/>
                <a:cs typeface="Times New Roman" pitchFamily="18" charset="0"/>
              </a:rPr>
              <a:t>La beauté du cadre et le soin apporté aux choses et aux espaces sont une nourriture pour l’âme enfantine. Le jeune enfant est très réceptif à la noblesse des sentiments cultivés.</a:t>
            </a:r>
          </a:p>
          <a:p>
            <a:pPr lvl="0" algn="just" eaLnBrk="0" fontAlgn="base" hangingPunct="0">
              <a:spcBef>
                <a:spcPct val="0"/>
              </a:spcBef>
              <a:spcAft>
                <a:spcPct val="0"/>
              </a:spcAft>
            </a:pPr>
            <a:r>
              <a:rPr lang="fr-FR" sz="1500" dirty="0">
                <a:ea typeface="Cambria" pitchFamily="18" charset="0"/>
                <a:cs typeface="Times New Roman" pitchFamily="18" charset="0"/>
              </a:rPr>
              <a:t>Nous y prêtons un attention particulière. </a:t>
            </a:r>
            <a:endParaRPr lang="fr-FR" sz="1500" dirty="0">
              <a:cs typeface="Arial" pitchFamily="34" charset="0"/>
            </a:endParaRPr>
          </a:p>
        </p:txBody>
      </p:sp>
      <p:sp>
        <p:nvSpPr>
          <p:cNvPr id="23" name="ZoneTexte 22"/>
          <p:cNvSpPr txBox="1"/>
          <p:nvPr/>
        </p:nvSpPr>
        <p:spPr>
          <a:xfrm>
            <a:off x="1136233" y="1319476"/>
            <a:ext cx="6224532" cy="509007"/>
          </a:xfrm>
          <a:prstGeom prst="rect">
            <a:avLst/>
          </a:prstGeom>
          <a:noFill/>
        </p:spPr>
        <p:txBody>
          <a:bodyPr wrap="none" lIns="99569" tIns="49785" rIns="99569" bIns="49785" rtlCol="0">
            <a:spAutoFit/>
          </a:bodyPr>
          <a:lstStyle/>
          <a:p>
            <a:r>
              <a:rPr lang="fr-FR" sz="2600" b="1" i="1" dirty="0"/>
              <a:t>Des espaces soignés, un souci de la beauté</a:t>
            </a:r>
            <a:r>
              <a:rPr lang="fr-FR" sz="2600" b="1" dirty="0"/>
              <a:t>  </a:t>
            </a:r>
            <a:r>
              <a:rPr lang="fr-FR" dirty="0"/>
              <a:t> </a:t>
            </a:r>
          </a:p>
        </p:txBody>
      </p:sp>
      <p:pic>
        <p:nvPicPr>
          <p:cNvPr id="25" name="Picture 4" descr="C:\Users\JM HERBILLON\Documents\PRIMENFANCE\Photos\Sélection\DSC_0602.jpg"/>
          <p:cNvPicPr>
            <a:picLocks noChangeAspect="1" noChangeArrowheads="1"/>
          </p:cNvPicPr>
          <p:nvPr/>
        </p:nvPicPr>
        <p:blipFill>
          <a:blip r:embed="rId7" cstate="print"/>
          <a:srcRect/>
          <a:stretch>
            <a:fillRect/>
          </a:stretch>
        </p:blipFill>
        <p:spPr bwMode="auto">
          <a:xfrm>
            <a:off x="1557280" y="2971876"/>
            <a:ext cx="5136771" cy="3905049"/>
          </a:xfrm>
          <a:prstGeom prst="rect">
            <a:avLst/>
          </a:prstGeom>
          <a:noFill/>
        </p:spPr>
      </p:pic>
      <p:pic>
        <p:nvPicPr>
          <p:cNvPr id="1027" name="Picture 3" descr="C:\Users\JM HERBILLON\Pictures\vlcsnap-2011-03-28-17h16m07s7.png"/>
          <p:cNvPicPr>
            <a:picLocks noChangeAspect="1" noChangeArrowheads="1"/>
          </p:cNvPicPr>
          <p:nvPr/>
        </p:nvPicPr>
        <p:blipFill>
          <a:blip r:embed="rId8" cstate="print"/>
          <a:srcRect/>
          <a:stretch>
            <a:fillRect/>
          </a:stretch>
        </p:blipFill>
        <p:spPr bwMode="auto">
          <a:xfrm>
            <a:off x="6862469" y="2351573"/>
            <a:ext cx="3115747" cy="2203132"/>
          </a:xfrm>
          <a:prstGeom prst="rect">
            <a:avLst/>
          </a:prstGeom>
          <a:noFill/>
        </p:spPr>
      </p:pic>
      <p:pic>
        <p:nvPicPr>
          <p:cNvPr id="1028" name="Picture 4" descr="C:\Users\JM HERBILLON\Pictures\vlcsnap-2011-03-29-09h01m19s133.png"/>
          <p:cNvPicPr>
            <a:picLocks noChangeAspect="1" noChangeArrowheads="1"/>
          </p:cNvPicPr>
          <p:nvPr/>
        </p:nvPicPr>
        <p:blipFill>
          <a:blip r:embed="rId9" cstate="print"/>
          <a:srcRect/>
          <a:stretch>
            <a:fillRect/>
          </a:stretch>
        </p:blipFill>
        <p:spPr bwMode="auto">
          <a:xfrm>
            <a:off x="6862470" y="4653945"/>
            <a:ext cx="3143816" cy="222298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483581" y="684337"/>
            <a:ext cx="7073586" cy="327282"/>
          </a:xfrm>
          <a:prstGeom prst="rect">
            <a:avLst/>
          </a:prstGeom>
        </p:spPr>
        <p:txBody>
          <a:bodyPr vert="horz" lIns="99569" tIns="49785" rIns="99569" bIns="49785" rtlCol="0" anchor="ctr">
            <a:noAutofit/>
          </a:bodyPr>
          <a:lstStyle/>
          <a:p>
            <a:pPr>
              <a:spcBef>
                <a:spcPct val="0"/>
              </a:spcBef>
              <a:defRPr/>
            </a:pPr>
            <a:r>
              <a:rPr lang="fr-FR" sz="2800" b="1" dirty="0">
                <a:solidFill>
                  <a:schemeClr val="accent6">
                    <a:lumMod val="75000"/>
                  </a:schemeClr>
                </a:solidFill>
                <a:latin typeface="+mj-lt"/>
                <a:ea typeface="+mj-ea"/>
                <a:cs typeface="+mj-cs"/>
              </a:rPr>
              <a:t>Une équipe </a:t>
            </a:r>
            <a:r>
              <a:rPr lang="fr-FR" sz="2800" b="1" dirty="0" err="1">
                <a:solidFill>
                  <a:schemeClr val="accent6">
                    <a:lumMod val="75000"/>
                  </a:schemeClr>
                </a:solidFill>
                <a:latin typeface="+mj-lt"/>
                <a:ea typeface="+mj-ea"/>
                <a:cs typeface="+mj-cs"/>
              </a:rPr>
              <a:t>pluri-disciplinaire</a:t>
            </a:r>
            <a:endParaRPr lang="fr-FR" sz="2800" b="1" dirty="0">
              <a:solidFill>
                <a:schemeClr val="accent6">
                  <a:lumMod val="75000"/>
                </a:schemeClr>
              </a:solidFill>
              <a:latin typeface="+mj-lt"/>
              <a:ea typeface="+mj-ea"/>
              <a:cs typeface="+mj-cs"/>
            </a:endParaRPr>
          </a:p>
        </p:txBody>
      </p:sp>
      <p:sp>
        <p:nvSpPr>
          <p:cNvPr id="9" name="Rectangle 8"/>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ÉQUIPE  PÉDAGOGIQUE</a:t>
            </a:r>
            <a:endParaRPr lang="fr-FR" sz="1500" b="1" dirty="0">
              <a:solidFill>
                <a:schemeClr val="bg1"/>
              </a:solidFill>
            </a:endParaRPr>
          </a:p>
        </p:txBody>
      </p:sp>
      <p:pic>
        <p:nvPicPr>
          <p:cNvPr id="10"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11"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12" name="Image 11"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3" name="Image 12"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4" name="Image 13" descr="3visuels3.jpg"/>
          <p:cNvPicPr>
            <a:picLocks noChangeAspect="1"/>
          </p:cNvPicPr>
          <p:nvPr/>
        </p:nvPicPr>
        <p:blipFill>
          <a:blip r:embed="rId6" cstate="print"/>
          <a:stretch>
            <a:fillRect/>
          </a:stretch>
        </p:blipFill>
        <p:spPr>
          <a:xfrm>
            <a:off x="294139" y="5844828"/>
            <a:ext cx="757884" cy="707975"/>
          </a:xfrm>
          <a:prstGeom prst="rect">
            <a:avLst/>
          </a:prstGeom>
        </p:spPr>
      </p:pic>
      <p:sp>
        <p:nvSpPr>
          <p:cNvPr id="16" name="ZoneTexte 15"/>
          <p:cNvSpPr txBox="1"/>
          <p:nvPr/>
        </p:nvSpPr>
        <p:spPr>
          <a:xfrm>
            <a:off x="1388861" y="1343970"/>
            <a:ext cx="6147282" cy="780477"/>
          </a:xfrm>
          <a:prstGeom prst="rect">
            <a:avLst/>
          </a:prstGeom>
          <a:noFill/>
        </p:spPr>
        <p:txBody>
          <a:bodyPr wrap="square" lIns="99569" tIns="49785" rIns="99569" bIns="49785" rtlCol="0">
            <a:spAutoFit/>
          </a:bodyPr>
          <a:lstStyle/>
          <a:p>
            <a:r>
              <a:rPr lang="fr-FR" sz="2200" b="1" dirty="0"/>
              <a:t>Un projet porté par une équipe éducative de onze professionnels de la petite enfance  </a:t>
            </a:r>
          </a:p>
        </p:txBody>
      </p:sp>
      <p:sp>
        <p:nvSpPr>
          <p:cNvPr id="19" name="ZoneTexte 18"/>
          <p:cNvSpPr txBox="1"/>
          <p:nvPr/>
        </p:nvSpPr>
        <p:spPr>
          <a:xfrm>
            <a:off x="1473071" y="2052439"/>
            <a:ext cx="3615222" cy="1577870"/>
          </a:xfrm>
          <a:prstGeom prst="rect">
            <a:avLst/>
          </a:prstGeom>
          <a:noFill/>
        </p:spPr>
        <p:txBody>
          <a:bodyPr wrap="none" lIns="99569" tIns="49785" rIns="99569" bIns="49785" rtlCol="0">
            <a:spAutoFit/>
          </a:bodyPr>
          <a:lstStyle/>
          <a:p>
            <a:pPr indent="295596">
              <a:buFont typeface="Calibri" pitchFamily="34" charset="0"/>
              <a:buChar char="-"/>
            </a:pPr>
            <a:r>
              <a:rPr lang="fr-FR" sz="1600" dirty="0"/>
              <a:t>Trois éducatrice de Jeunes enfants </a:t>
            </a:r>
          </a:p>
          <a:p>
            <a:pPr indent="295596">
              <a:buFont typeface="Calibri" pitchFamily="34" charset="0"/>
              <a:buChar char="-"/>
            </a:pPr>
            <a:r>
              <a:rPr lang="fr-FR" sz="1600" dirty="0"/>
              <a:t>Une cuisinière</a:t>
            </a:r>
          </a:p>
          <a:p>
            <a:pPr indent="295596">
              <a:buFont typeface="Calibri" pitchFamily="34" charset="0"/>
              <a:buChar char="-"/>
            </a:pPr>
            <a:r>
              <a:rPr lang="fr-FR" sz="1600" dirty="0"/>
              <a:t>Une fée du logis</a:t>
            </a:r>
          </a:p>
          <a:p>
            <a:pPr indent="295596">
              <a:buFont typeface="Calibri" pitchFamily="34" charset="0"/>
              <a:buChar char="-"/>
            </a:pPr>
            <a:r>
              <a:rPr lang="fr-FR" sz="1600" dirty="0"/>
              <a:t>Quatre animatrices de jeunes enfants</a:t>
            </a:r>
          </a:p>
          <a:p>
            <a:pPr indent="295596">
              <a:buFont typeface="Calibri" pitchFamily="34" charset="0"/>
              <a:buChar char="-"/>
            </a:pPr>
            <a:r>
              <a:rPr lang="fr-FR" sz="1600" dirty="0"/>
              <a:t>Une infirmière </a:t>
            </a:r>
          </a:p>
          <a:p>
            <a:pPr indent="295596">
              <a:buFont typeface="Calibri" pitchFamily="34" charset="0"/>
              <a:buChar char="-"/>
            </a:pPr>
            <a:r>
              <a:rPr lang="fr-FR" sz="1600" dirty="0"/>
              <a:t>Un médecin de structure vacataire</a:t>
            </a:r>
          </a:p>
        </p:txBody>
      </p:sp>
      <p:sp>
        <p:nvSpPr>
          <p:cNvPr id="20" name="ZoneTexte 19"/>
          <p:cNvSpPr txBox="1"/>
          <p:nvPr/>
        </p:nvSpPr>
        <p:spPr>
          <a:xfrm>
            <a:off x="8371036" y="3564607"/>
            <a:ext cx="1889210" cy="3316807"/>
          </a:xfrm>
          <a:prstGeom prst="rect">
            <a:avLst/>
          </a:prstGeom>
          <a:noFill/>
          <a:ln>
            <a:solidFill>
              <a:schemeClr val="accent6">
                <a:lumMod val="75000"/>
              </a:schemeClr>
            </a:solidFill>
          </a:ln>
        </p:spPr>
        <p:txBody>
          <a:bodyPr wrap="square" lIns="99569" tIns="49785" rIns="99569" bIns="49785" rtlCol="0">
            <a:spAutoFit/>
          </a:bodyPr>
          <a:lstStyle/>
          <a:p>
            <a:r>
              <a:rPr lang="fr-FR" sz="1500" b="1" dirty="0"/>
              <a:t>Un caractère</a:t>
            </a:r>
          </a:p>
          <a:p>
            <a:r>
              <a:rPr lang="fr-FR" sz="1500" b="1" dirty="0"/>
              <a:t> particulier au </a:t>
            </a:r>
          </a:p>
          <a:p>
            <a:r>
              <a:rPr lang="fr-FR" sz="1500" b="1" dirty="0"/>
              <a:t>« </a:t>
            </a:r>
            <a:r>
              <a:rPr lang="fr-FR" sz="1500" b="1" i="1" dirty="0"/>
              <a:t>Jardin des Petits</a:t>
            </a:r>
            <a:r>
              <a:rPr lang="fr-FR" sz="1500" b="1" dirty="0"/>
              <a:t> » : un fonctionnement intégralement en mode collégial</a:t>
            </a:r>
          </a:p>
          <a:p>
            <a:endParaRPr lang="fr-FR" sz="1500" b="1" dirty="0"/>
          </a:p>
          <a:p>
            <a:r>
              <a:rPr lang="fr-FR" sz="1300" dirty="0"/>
              <a:t>L’équipe fonctionne en mode collégial : toutes les décisions de la crèche concernant la stratégie, l’organisation et la gestion sont prises en mode collégial au sein de l’équipe.</a:t>
            </a:r>
          </a:p>
        </p:txBody>
      </p:sp>
      <p:pic>
        <p:nvPicPr>
          <p:cNvPr id="1030" name="Image 2" descr="C:\Users\JM HERBILLON\Pictures\vlcsnap-2011-03-28-17h10m19s117copie.png"/>
          <p:cNvPicPr>
            <a:picLocks noChangeAspect="1" noChangeArrowheads="1"/>
          </p:cNvPicPr>
          <p:nvPr/>
        </p:nvPicPr>
        <p:blipFill>
          <a:blip r:embed="rId7" cstate="print"/>
          <a:srcRect/>
          <a:stretch>
            <a:fillRect/>
          </a:stretch>
        </p:blipFill>
        <p:spPr bwMode="auto">
          <a:xfrm>
            <a:off x="2034332" y="5508823"/>
            <a:ext cx="1133475" cy="1371600"/>
          </a:xfrm>
          <a:prstGeom prst="rect">
            <a:avLst/>
          </a:prstGeom>
          <a:noFill/>
          <a:ln w="9525">
            <a:noFill/>
            <a:miter lim="800000"/>
            <a:headEnd/>
            <a:tailEnd/>
          </a:ln>
        </p:spPr>
      </p:pic>
      <p:pic>
        <p:nvPicPr>
          <p:cNvPr id="1031" name="Picture 7" descr="Fatima"/>
          <p:cNvPicPr>
            <a:picLocks noChangeAspect="1" noChangeArrowheads="1"/>
          </p:cNvPicPr>
          <p:nvPr/>
        </p:nvPicPr>
        <p:blipFill>
          <a:blip r:embed="rId8" cstate="print"/>
          <a:srcRect/>
          <a:stretch>
            <a:fillRect/>
          </a:stretch>
        </p:blipFill>
        <p:spPr bwMode="auto">
          <a:xfrm>
            <a:off x="5634732" y="3996655"/>
            <a:ext cx="1066800" cy="1400175"/>
          </a:xfrm>
          <a:prstGeom prst="rect">
            <a:avLst/>
          </a:prstGeom>
          <a:noFill/>
          <a:ln w="9525">
            <a:noFill/>
            <a:miter lim="800000"/>
            <a:headEnd/>
            <a:tailEnd/>
          </a:ln>
        </p:spPr>
      </p:pic>
      <p:pic>
        <p:nvPicPr>
          <p:cNvPr id="1032" name="Picture 8" descr="Rosina"/>
          <p:cNvPicPr>
            <a:picLocks noChangeAspect="1" noChangeArrowheads="1"/>
          </p:cNvPicPr>
          <p:nvPr/>
        </p:nvPicPr>
        <p:blipFill>
          <a:blip r:embed="rId9" cstate="print"/>
          <a:srcRect/>
          <a:stretch>
            <a:fillRect/>
          </a:stretch>
        </p:blipFill>
        <p:spPr bwMode="auto">
          <a:xfrm>
            <a:off x="4482604" y="3996655"/>
            <a:ext cx="1085850" cy="1371600"/>
          </a:xfrm>
          <a:prstGeom prst="rect">
            <a:avLst/>
          </a:prstGeom>
          <a:noFill/>
          <a:ln w="9525">
            <a:noFill/>
            <a:miter lim="800000"/>
            <a:headEnd/>
            <a:tailEnd/>
          </a:ln>
        </p:spPr>
      </p:pic>
      <p:pic>
        <p:nvPicPr>
          <p:cNvPr id="1033" name="Picture 9" descr="072"/>
          <p:cNvPicPr>
            <a:picLocks noChangeAspect="1" noChangeArrowheads="1"/>
          </p:cNvPicPr>
          <p:nvPr/>
        </p:nvPicPr>
        <p:blipFill>
          <a:blip r:embed="rId10" cstate="print"/>
          <a:srcRect/>
          <a:stretch>
            <a:fillRect/>
          </a:stretch>
        </p:blipFill>
        <p:spPr bwMode="auto">
          <a:xfrm>
            <a:off x="3258468" y="3996655"/>
            <a:ext cx="1114425" cy="1400175"/>
          </a:xfrm>
          <a:prstGeom prst="rect">
            <a:avLst/>
          </a:prstGeom>
          <a:noFill/>
          <a:ln w="9525">
            <a:noFill/>
            <a:miter lim="800000"/>
            <a:headEnd/>
            <a:tailEnd/>
          </a:ln>
        </p:spPr>
      </p:pic>
      <p:pic>
        <p:nvPicPr>
          <p:cNvPr id="1034" name="Image 3" descr="C:\Users\JM HERBILLON\Pictures\vlcsnap-2011-03-29-12h00m58s103copie.png"/>
          <p:cNvPicPr>
            <a:picLocks noChangeAspect="1" noChangeArrowheads="1"/>
          </p:cNvPicPr>
          <p:nvPr/>
        </p:nvPicPr>
        <p:blipFill>
          <a:blip r:embed="rId11" cstate="print"/>
          <a:srcRect/>
          <a:stretch>
            <a:fillRect/>
          </a:stretch>
        </p:blipFill>
        <p:spPr bwMode="auto">
          <a:xfrm>
            <a:off x="2034332" y="3996655"/>
            <a:ext cx="1123950" cy="1362075"/>
          </a:xfrm>
          <a:prstGeom prst="rect">
            <a:avLst/>
          </a:prstGeom>
          <a:noFill/>
          <a:ln w="9525">
            <a:noFill/>
            <a:miter lim="800000"/>
            <a:headEnd/>
            <a:tailEnd/>
          </a:ln>
        </p:spPr>
      </p:pic>
      <p:pic>
        <p:nvPicPr>
          <p:cNvPr id="1035" name="Picture 11" descr="046"/>
          <p:cNvPicPr>
            <a:picLocks noChangeAspect="1" noChangeArrowheads="1"/>
          </p:cNvPicPr>
          <p:nvPr/>
        </p:nvPicPr>
        <p:blipFill>
          <a:blip r:embed="rId12" cstate="print"/>
          <a:srcRect/>
          <a:stretch>
            <a:fillRect/>
          </a:stretch>
        </p:blipFill>
        <p:spPr bwMode="auto">
          <a:xfrm>
            <a:off x="6786860" y="3996655"/>
            <a:ext cx="1114425" cy="1400175"/>
          </a:xfrm>
          <a:prstGeom prst="rect">
            <a:avLst/>
          </a:prstGeom>
          <a:noFill/>
          <a:ln w="9525">
            <a:noFill/>
            <a:miter lim="800000"/>
            <a:headEnd/>
            <a:tailEnd/>
          </a:ln>
        </p:spPr>
      </p:pic>
      <p:pic>
        <p:nvPicPr>
          <p:cNvPr id="1036" name="Picture 12" descr="vlcsnap-2012-09-21-09h49m34s125"/>
          <p:cNvPicPr>
            <a:picLocks noChangeAspect="1" noChangeArrowheads="1"/>
          </p:cNvPicPr>
          <p:nvPr/>
        </p:nvPicPr>
        <p:blipFill>
          <a:blip r:embed="rId13" cstate="print"/>
          <a:srcRect/>
          <a:stretch>
            <a:fillRect/>
          </a:stretch>
        </p:blipFill>
        <p:spPr bwMode="auto">
          <a:xfrm>
            <a:off x="3258468" y="5508823"/>
            <a:ext cx="1057275" cy="1371600"/>
          </a:xfrm>
          <a:prstGeom prst="rect">
            <a:avLst/>
          </a:prstGeom>
          <a:noFill/>
          <a:ln w="9525">
            <a:noFill/>
            <a:miter lim="800000"/>
            <a:headEnd/>
            <a:tailEnd/>
          </a:ln>
        </p:spPr>
      </p:pic>
      <p:pic>
        <p:nvPicPr>
          <p:cNvPr id="1037" name="Picture 13" descr="Nicolas"/>
          <p:cNvPicPr>
            <a:picLocks noChangeAspect="1" noChangeArrowheads="1"/>
          </p:cNvPicPr>
          <p:nvPr/>
        </p:nvPicPr>
        <p:blipFill>
          <a:blip r:embed="rId14" cstate="print"/>
          <a:srcRect/>
          <a:stretch>
            <a:fillRect/>
          </a:stretch>
        </p:blipFill>
        <p:spPr bwMode="auto">
          <a:xfrm>
            <a:off x="4410596" y="5508823"/>
            <a:ext cx="1152128" cy="1352550"/>
          </a:xfrm>
          <a:prstGeom prst="rect">
            <a:avLst/>
          </a:prstGeom>
          <a:noFill/>
          <a:ln w="9525">
            <a:noFill/>
            <a:miter lim="800000"/>
            <a:headEnd/>
            <a:tailEnd/>
          </a:ln>
        </p:spPr>
      </p:pic>
      <p:pic>
        <p:nvPicPr>
          <p:cNvPr id="1038" name="Picture 14" descr="Marie-Odile"/>
          <p:cNvPicPr>
            <a:picLocks noChangeAspect="1" noChangeArrowheads="1"/>
          </p:cNvPicPr>
          <p:nvPr/>
        </p:nvPicPr>
        <p:blipFill>
          <a:blip r:embed="rId15" cstate="print"/>
          <a:srcRect/>
          <a:stretch>
            <a:fillRect/>
          </a:stretch>
        </p:blipFill>
        <p:spPr bwMode="auto">
          <a:xfrm>
            <a:off x="5634732" y="5508823"/>
            <a:ext cx="1095375" cy="1362075"/>
          </a:xfrm>
          <a:prstGeom prst="rect">
            <a:avLst/>
          </a:prstGeom>
          <a:noFill/>
          <a:ln w="9525">
            <a:noFill/>
            <a:miter lim="800000"/>
            <a:headEnd/>
            <a:tailEnd/>
          </a:ln>
        </p:spPr>
      </p:pic>
      <p:pic>
        <p:nvPicPr>
          <p:cNvPr id="1039" name="Picture 15" descr="CarollMirette"/>
          <p:cNvPicPr>
            <a:picLocks noChangeAspect="1" noChangeArrowheads="1"/>
          </p:cNvPicPr>
          <p:nvPr/>
        </p:nvPicPr>
        <p:blipFill>
          <a:blip r:embed="rId16" cstate="print"/>
          <a:srcRect/>
          <a:stretch>
            <a:fillRect/>
          </a:stretch>
        </p:blipFill>
        <p:spPr bwMode="auto">
          <a:xfrm>
            <a:off x="6786860" y="5508823"/>
            <a:ext cx="1080120" cy="136815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483582" y="604945"/>
            <a:ext cx="5557817" cy="327282"/>
          </a:xfrm>
          <a:prstGeom prst="rect">
            <a:avLst/>
          </a:prstGeom>
        </p:spPr>
        <p:txBody>
          <a:bodyPr vert="horz" lIns="99569" tIns="49785" rIns="99569" bIns="49785" rtlCol="0" anchor="ctr">
            <a:noAutofit/>
          </a:bodyPr>
          <a:lstStyle/>
          <a:p>
            <a:pPr>
              <a:spcBef>
                <a:spcPct val="0"/>
              </a:spcBef>
              <a:defRPr/>
            </a:pPr>
            <a:r>
              <a:rPr lang="fr-FR" sz="3500" b="1" dirty="0">
                <a:solidFill>
                  <a:schemeClr val="accent6">
                    <a:lumMod val="75000"/>
                  </a:schemeClr>
                </a:solidFill>
                <a:latin typeface="+mj-lt"/>
                <a:ea typeface="+mj-ea"/>
                <a:cs typeface="+mj-cs"/>
              </a:rPr>
              <a:t>L’association </a:t>
            </a:r>
            <a:r>
              <a:rPr lang="fr-FR" sz="3500" b="1" dirty="0" err="1">
                <a:solidFill>
                  <a:schemeClr val="accent6">
                    <a:lumMod val="75000"/>
                  </a:schemeClr>
                </a:solidFill>
                <a:latin typeface="+mj-lt"/>
                <a:ea typeface="+mj-ea"/>
                <a:cs typeface="+mj-cs"/>
              </a:rPr>
              <a:t>Pri</a:t>
            </a:r>
            <a:r>
              <a:rPr lang="fr-FR" sz="3500" b="1" dirty="0">
                <a:solidFill>
                  <a:schemeClr val="accent6">
                    <a:lumMod val="75000"/>
                  </a:schemeClr>
                </a:solidFill>
                <a:latin typeface="+mj-lt"/>
                <a:ea typeface="+mj-ea"/>
                <a:cs typeface="+mj-cs"/>
              </a:rPr>
              <a:t>m’enfance</a:t>
            </a:r>
          </a:p>
        </p:txBody>
      </p:sp>
      <p:pic>
        <p:nvPicPr>
          <p:cNvPr id="10"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11"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12" name="Image 11"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3" name="Image 12"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4" name="Image 13" descr="3visuels3.jpg"/>
          <p:cNvPicPr>
            <a:picLocks noChangeAspect="1"/>
          </p:cNvPicPr>
          <p:nvPr/>
        </p:nvPicPr>
        <p:blipFill>
          <a:blip r:embed="rId6" cstate="print"/>
          <a:stretch>
            <a:fillRect/>
          </a:stretch>
        </p:blipFill>
        <p:spPr>
          <a:xfrm>
            <a:off x="294139" y="5844828"/>
            <a:ext cx="757884" cy="707975"/>
          </a:xfrm>
          <a:prstGeom prst="rect">
            <a:avLst/>
          </a:prstGeom>
        </p:spPr>
      </p:pic>
      <p:sp>
        <p:nvSpPr>
          <p:cNvPr id="15" name="Rectangle 14"/>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STRUCTURE PORTEUSE</a:t>
            </a:r>
            <a:endParaRPr lang="fr-FR" sz="1500" b="1" dirty="0">
              <a:solidFill>
                <a:schemeClr val="bg1"/>
              </a:solidFill>
            </a:endParaRPr>
          </a:p>
        </p:txBody>
      </p:sp>
      <p:sp>
        <p:nvSpPr>
          <p:cNvPr id="40961" name="Rectangle 1"/>
          <p:cNvSpPr>
            <a:spLocks noChangeArrowheads="1"/>
          </p:cNvSpPr>
          <p:nvPr/>
        </p:nvSpPr>
        <p:spPr bwMode="auto">
          <a:xfrm>
            <a:off x="1557279" y="2647453"/>
            <a:ext cx="5052561" cy="4332470"/>
          </a:xfrm>
          <a:prstGeom prst="rect">
            <a:avLst/>
          </a:prstGeom>
          <a:noFill/>
          <a:ln w="9525">
            <a:noFill/>
            <a:miter lim="800000"/>
            <a:headEnd/>
            <a:tailEnd/>
          </a:ln>
          <a:effectLst/>
        </p:spPr>
        <p:txBody>
          <a:bodyPr vert="horz" wrap="square" lIns="99569" tIns="49785" rIns="99569" bIns="49785" numCol="1" anchor="ctr" anchorCtr="0" compatLnSpc="1">
            <a:prstTxWarp prst="textNoShape">
              <a:avLst/>
            </a:prstTxWarp>
            <a:spAutoFit/>
          </a:bodyPr>
          <a:lstStyle/>
          <a:p>
            <a:pPr algn="just" eaLnBrk="0" fontAlgn="base" hangingPunct="0">
              <a:spcBef>
                <a:spcPct val="0"/>
              </a:spcBef>
              <a:spcAft>
                <a:spcPct val="0"/>
              </a:spcAft>
            </a:pPr>
            <a:r>
              <a:rPr lang="fr-FR" sz="1500" dirty="0">
                <a:ea typeface="Cambria" pitchFamily="18" charset="0"/>
                <a:cs typeface="Times New Roman" pitchFamily="18" charset="0"/>
              </a:rPr>
              <a:t>Le Jardin des Petits  gérée par l’Association </a:t>
            </a:r>
            <a:r>
              <a:rPr lang="fr-FR" sz="1500" dirty="0" err="1">
                <a:ea typeface="Cambria" pitchFamily="18" charset="0"/>
                <a:cs typeface="Times New Roman" pitchFamily="18" charset="0"/>
              </a:rPr>
              <a:t>Prim’enfance</a:t>
            </a:r>
            <a:r>
              <a:rPr lang="fr-FR" sz="1500" dirty="0">
                <a:ea typeface="Cambria" pitchFamily="18" charset="0"/>
                <a:cs typeface="Times New Roman" pitchFamily="18" charset="0"/>
              </a:rPr>
              <a:t>. </a:t>
            </a:r>
          </a:p>
          <a:p>
            <a:pPr algn="just" eaLnBrk="0" fontAlgn="base" hangingPunct="0">
              <a:spcBef>
                <a:spcPct val="0"/>
              </a:spcBef>
              <a:spcAft>
                <a:spcPct val="0"/>
              </a:spcAft>
            </a:pPr>
            <a:endParaRPr lang="fr-FR" sz="1500" dirty="0">
              <a:ea typeface="Cambria" pitchFamily="18" charset="0"/>
              <a:cs typeface="Times New Roman" pitchFamily="18" charset="0"/>
            </a:endParaRPr>
          </a:p>
          <a:p>
            <a:pPr algn="just" eaLnBrk="0" fontAlgn="base" hangingPunct="0">
              <a:spcBef>
                <a:spcPct val="0"/>
              </a:spcBef>
              <a:spcAft>
                <a:spcPct val="0"/>
              </a:spcAft>
            </a:pPr>
            <a:r>
              <a:rPr lang="fr-FR" sz="1500" dirty="0">
                <a:ea typeface="Cambria" pitchFamily="18" charset="0"/>
                <a:cs typeface="Times New Roman" pitchFamily="18" charset="0"/>
              </a:rPr>
              <a:t>Créée en 2007, l’Association </a:t>
            </a:r>
            <a:r>
              <a:rPr lang="fr-FR" sz="1500" dirty="0" err="1">
                <a:ea typeface="Cambria" pitchFamily="18" charset="0"/>
                <a:cs typeface="Times New Roman" pitchFamily="18" charset="0"/>
              </a:rPr>
              <a:t>Prim’enfance</a:t>
            </a:r>
            <a:r>
              <a:rPr lang="fr-FR" sz="1500" dirty="0">
                <a:ea typeface="Cambria" pitchFamily="18" charset="0"/>
                <a:cs typeface="Times New Roman" pitchFamily="18" charset="0"/>
              </a:rPr>
              <a:t> est née du regroupement d’un  professionnelles de la petite enfance et de parents  liés à la pédagogie Steiner (mais intéressés par d’autres pédagogies: </a:t>
            </a:r>
            <a:r>
              <a:rPr lang="fr-FR" sz="1500" dirty="0" err="1">
                <a:ea typeface="Cambria" pitchFamily="18" charset="0"/>
                <a:cs typeface="Times New Roman" pitchFamily="18" charset="0"/>
              </a:rPr>
              <a:t>Pickler</a:t>
            </a:r>
            <a:r>
              <a:rPr lang="fr-FR" sz="1500" dirty="0">
                <a:ea typeface="Cambria" pitchFamily="18" charset="0"/>
                <a:cs typeface="Times New Roman" pitchFamily="18" charset="0"/>
              </a:rPr>
              <a:t>, </a:t>
            </a:r>
            <a:r>
              <a:rPr lang="fr-FR" sz="1500" dirty="0" err="1">
                <a:ea typeface="Cambria" pitchFamily="18" charset="0"/>
                <a:cs typeface="Times New Roman" pitchFamily="18" charset="0"/>
              </a:rPr>
              <a:t>Korzack</a:t>
            </a:r>
            <a:r>
              <a:rPr lang="fr-FR" sz="1500" dirty="0">
                <a:ea typeface="Cambria" pitchFamily="18" charset="0"/>
                <a:cs typeface="Times New Roman" pitchFamily="18" charset="0"/>
              </a:rPr>
              <a:t>, </a:t>
            </a:r>
            <a:r>
              <a:rPr lang="fr-FR" sz="1500" dirty="0" err="1">
                <a:ea typeface="Cambria" pitchFamily="18" charset="0"/>
                <a:cs typeface="Times New Roman" pitchFamily="18" charset="0"/>
              </a:rPr>
              <a:t>etc</a:t>
            </a:r>
            <a:r>
              <a:rPr lang="fr-FR" sz="1500" dirty="0">
                <a:ea typeface="Cambria" pitchFamily="18" charset="0"/>
                <a:cs typeface="Times New Roman" pitchFamily="18" charset="0"/>
              </a:rPr>
              <a:t>…), partageant une vision alternative de l’enfant et de l’enfance, souhaitant créer un lieu de vie pour accueillir des enfants dans un espace sain et chaleureux, selon un esprit familial, dans  le respect de l’enfant, de son intégrité, de ses besoins, de ses rythmes.</a:t>
            </a:r>
          </a:p>
          <a:p>
            <a:pPr algn="just" eaLnBrk="0" fontAlgn="base" hangingPunct="0">
              <a:spcBef>
                <a:spcPct val="0"/>
              </a:spcBef>
              <a:spcAft>
                <a:spcPct val="0"/>
              </a:spcAft>
            </a:pPr>
            <a:endParaRPr lang="fr-FR" sz="1500" dirty="0">
              <a:ea typeface="Cambria" pitchFamily="18" charset="0"/>
              <a:cs typeface="Times New Roman" pitchFamily="18" charset="0"/>
            </a:endParaRPr>
          </a:p>
          <a:p>
            <a:pPr algn="just" eaLnBrk="0" fontAlgn="base" hangingPunct="0">
              <a:spcBef>
                <a:spcPct val="0"/>
              </a:spcBef>
              <a:spcAft>
                <a:spcPct val="0"/>
              </a:spcAft>
            </a:pPr>
            <a:r>
              <a:rPr lang="fr-FR" sz="1500" dirty="0">
                <a:ea typeface="Cambria" pitchFamily="18" charset="0"/>
                <a:cs typeface="Times New Roman" pitchFamily="18" charset="0"/>
              </a:rPr>
              <a:t>En plus de son activité de gestion de la crèche, l’association a vocation a développer tous types d’activités en lien direct ou indirect avec la </a:t>
            </a:r>
            <a:r>
              <a:rPr lang="fr-FR" sz="1500" dirty="0" err="1">
                <a:ea typeface="Cambria" pitchFamily="18" charset="0"/>
                <a:cs typeface="Times New Roman" pitchFamily="18" charset="0"/>
              </a:rPr>
              <a:t>prim’enfance</a:t>
            </a:r>
            <a:r>
              <a:rPr lang="fr-FR" sz="1500" dirty="0">
                <a:ea typeface="Cambria" pitchFamily="18" charset="0"/>
                <a:cs typeface="Times New Roman" pitchFamily="18" charset="0"/>
              </a:rPr>
              <a:t>, et ayant pour objet de promouvoir une vision alternative de l’enfant et de l’enfance : conférences, soirée, rencontres, actions de sensibilisation et d’information, etc. </a:t>
            </a:r>
          </a:p>
          <a:p>
            <a:pPr eaLnBrk="0" fontAlgn="base" hangingPunct="0">
              <a:spcBef>
                <a:spcPct val="0"/>
              </a:spcBef>
              <a:spcAft>
                <a:spcPct val="0"/>
              </a:spcAft>
            </a:pPr>
            <a:endParaRPr lang="fr-FR" dirty="0">
              <a:latin typeface="Arial" pitchFamily="34" charset="0"/>
              <a:cs typeface="Arial" pitchFamily="34" charset="0"/>
            </a:endParaRPr>
          </a:p>
        </p:txBody>
      </p:sp>
      <p:sp>
        <p:nvSpPr>
          <p:cNvPr id="18" name="Rectangle 17"/>
          <p:cNvSpPr/>
          <p:nvPr/>
        </p:nvSpPr>
        <p:spPr>
          <a:xfrm>
            <a:off x="1388860" y="1637043"/>
            <a:ext cx="8926192" cy="576874"/>
          </a:xfrm>
          <a:prstGeom prst="rect">
            <a:avLst/>
          </a:prstGeom>
        </p:spPr>
        <p:txBody>
          <a:bodyPr wrap="square" lIns="99569" tIns="49785" rIns="99569" bIns="49785">
            <a:spAutoFit/>
          </a:bodyPr>
          <a:lstStyle/>
          <a:p>
            <a:pPr lvl="0" fontAlgn="base">
              <a:spcBef>
                <a:spcPct val="0"/>
              </a:spcBef>
              <a:spcAft>
                <a:spcPct val="0"/>
              </a:spcAft>
            </a:pPr>
            <a:r>
              <a:rPr lang="fr-FR" sz="3000" b="1" dirty="0">
                <a:solidFill>
                  <a:prstClr val="black"/>
                </a:solidFill>
                <a:latin typeface="Calibri" pitchFamily="34" charset="0"/>
                <a:ea typeface="Cambria" pitchFamily="18" charset="0"/>
                <a:cs typeface="Times New Roman" pitchFamily="18" charset="0"/>
              </a:rPr>
              <a:t>Une crèche privée associative </a:t>
            </a:r>
            <a:r>
              <a:rPr lang="fr-FR" sz="3000" b="1" i="1" u="sng" dirty="0">
                <a:solidFill>
                  <a:prstClr val="black"/>
                </a:solidFill>
                <a:latin typeface="Calibri" pitchFamily="34" charset="0"/>
                <a:ea typeface="Cambria" pitchFamily="18" charset="0"/>
                <a:cs typeface="Times New Roman" pitchFamily="18" charset="0"/>
              </a:rPr>
              <a:t>sans but lucratif </a:t>
            </a:r>
            <a:endParaRPr lang="fr-FR" sz="2200" b="1" i="1" u="sng" dirty="0">
              <a:solidFill>
                <a:prstClr val="black"/>
              </a:solidFill>
              <a:latin typeface="Times" pitchFamily="18" charset="0"/>
              <a:ea typeface="Cambria" pitchFamily="18" charset="0"/>
              <a:cs typeface="Times New Roman" pitchFamily="18" charset="0"/>
            </a:endParaRPr>
          </a:p>
        </p:txBody>
      </p:sp>
      <p:sp>
        <p:nvSpPr>
          <p:cNvPr id="16" name="Rectangle 15"/>
          <p:cNvSpPr/>
          <p:nvPr/>
        </p:nvSpPr>
        <p:spPr>
          <a:xfrm>
            <a:off x="7199307" y="2510359"/>
            <a:ext cx="2610490" cy="3409140"/>
          </a:xfrm>
          <a:prstGeom prst="rect">
            <a:avLst/>
          </a:prstGeom>
          <a:solidFill>
            <a:schemeClr val="accent6">
              <a:lumMod val="20000"/>
              <a:lumOff val="80000"/>
            </a:schemeClr>
          </a:solidFill>
          <a:ln w="9525">
            <a:solidFill>
              <a:schemeClr val="accent6">
                <a:lumMod val="75000"/>
              </a:schemeClr>
            </a:solidFill>
          </a:ln>
        </p:spPr>
        <p:txBody>
          <a:bodyPr wrap="square" lIns="99569" tIns="49785" rIns="99569" bIns="49785">
            <a:spAutoFit/>
          </a:bodyPr>
          <a:lstStyle/>
          <a:p>
            <a:pPr lvl="0" eaLnBrk="0" fontAlgn="base" hangingPunct="0">
              <a:spcBef>
                <a:spcPct val="0"/>
              </a:spcBef>
              <a:spcAft>
                <a:spcPct val="0"/>
              </a:spcAft>
            </a:pPr>
            <a:r>
              <a:rPr lang="fr-FR" sz="1500" b="1" dirty="0">
                <a:solidFill>
                  <a:prstClr val="black"/>
                </a:solidFill>
                <a:ea typeface="Cambria" pitchFamily="18" charset="0"/>
                <a:cs typeface="Times New Roman" pitchFamily="18" charset="0"/>
              </a:rPr>
              <a:t>Les parents de la crèche  sont … </a:t>
            </a:r>
          </a:p>
          <a:p>
            <a:pPr lvl="0" eaLnBrk="0" fontAlgn="base" hangingPunct="0">
              <a:spcBef>
                <a:spcPct val="0"/>
              </a:spcBef>
              <a:spcAft>
                <a:spcPct val="0"/>
              </a:spcAft>
            </a:pPr>
            <a:endParaRPr lang="fr-FR" sz="1500" dirty="0">
              <a:solidFill>
                <a:prstClr val="black"/>
              </a:solidFill>
              <a:ea typeface="Cambria" pitchFamily="18" charset="0"/>
              <a:cs typeface="Times New Roman" pitchFamily="18" charset="0"/>
            </a:endParaRPr>
          </a:p>
          <a:p>
            <a:pPr marL="197064" indent="-197064" eaLnBrk="0" fontAlgn="base" hangingPunct="0">
              <a:spcBef>
                <a:spcPct val="0"/>
              </a:spcBef>
              <a:spcAft>
                <a:spcPts val="653"/>
              </a:spcAft>
              <a:buFont typeface="Calibri" pitchFamily="34" charset="0"/>
              <a:buChar char="-"/>
            </a:pPr>
            <a:r>
              <a:rPr lang="fr-FR" sz="1500" b="1" dirty="0">
                <a:solidFill>
                  <a:prstClr val="black"/>
                </a:solidFill>
                <a:ea typeface="Cambria" pitchFamily="18" charset="0"/>
                <a:cs typeface="Times New Roman" pitchFamily="18" charset="0"/>
              </a:rPr>
              <a:t>Membres de droit de l’Association </a:t>
            </a:r>
            <a:r>
              <a:rPr lang="fr-FR" sz="1500" dirty="0" err="1">
                <a:solidFill>
                  <a:prstClr val="black"/>
                </a:solidFill>
                <a:ea typeface="Cambria" pitchFamily="18" charset="0"/>
                <a:cs typeface="Times New Roman" pitchFamily="18" charset="0"/>
              </a:rPr>
              <a:t>Prim’Enfance</a:t>
            </a:r>
            <a:r>
              <a:rPr lang="fr-FR" sz="1500" dirty="0">
                <a:solidFill>
                  <a:prstClr val="black"/>
                </a:solidFill>
                <a:ea typeface="Cambria" pitchFamily="18" charset="0"/>
                <a:cs typeface="Times New Roman" pitchFamily="18" charset="0"/>
              </a:rPr>
              <a:t>. </a:t>
            </a:r>
          </a:p>
          <a:p>
            <a:pPr marL="197064" indent="-197064" eaLnBrk="0" fontAlgn="base" hangingPunct="0">
              <a:spcBef>
                <a:spcPct val="0"/>
              </a:spcBef>
              <a:spcAft>
                <a:spcPct val="0"/>
              </a:spcAft>
              <a:buFont typeface="Calibri" pitchFamily="34" charset="0"/>
              <a:buChar char="-"/>
            </a:pPr>
            <a:r>
              <a:rPr lang="fr-FR" sz="1500" b="1" dirty="0">
                <a:solidFill>
                  <a:prstClr val="black"/>
                </a:solidFill>
                <a:ea typeface="Cambria" pitchFamily="18" charset="0"/>
                <a:cs typeface="Times New Roman" pitchFamily="18" charset="0"/>
              </a:rPr>
              <a:t>Cordialement invités à participer à toutes les activités de l’association</a:t>
            </a:r>
            <a:r>
              <a:rPr lang="fr-FR" sz="1500" dirty="0">
                <a:solidFill>
                  <a:prstClr val="black"/>
                </a:solidFill>
                <a:ea typeface="Cambria" pitchFamily="18" charset="0"/>
                <a:cs typeface="Times New Roman" pitchFamily="18" charset="0"/>
              </a:rPr>
              <a:t>, en particulier aux soirées pédagogiques (présentation de thèmes et échange) au cours desquelles sont invités des intervenants de grande qualité..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11"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12" name="Image 11"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3" name="Image 12"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4" name="Image 13" descr="3visuels3.jpg"/>
          <p:cNvPicPr>
            <a:picLocks noChangeAspect="1"/>
          </p:cNvPicPr>
          <p:nvPr/>
        </p:nvPicPr>
        <p:blipFill>
          <a:blip r:embed="rId6" cstate="print"/>
          <a:stretch>
            <a:fillRect/>
          </a:stretch>
        </p:blipFill>
        <p:spPr>
          <a:xfrm>
            <a:off x="294139" y="5844828"/>
            <a:ext cx="757884" cy="707975"/>
          </a:xfrm>
          <a:prstGeom prst="rect">
            <a:avLst/>
          </a:prstGeom>
        </p:spPr>
      </p:pic>
      <p:sp>
        <p:nvSpPr>
          <p:cNvPr id="15" name="Rectangle 14"/>
          <p:cNvSpPr/>
          <p:nvPr/>
        </p:nvSpPr>
        <p:spPr>
          <a:xfrm>
            <a:off x="0" y="287377"/>
            <a:ext cx="2483582"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INFOS PRATIQUES ET CONTACTS</a:t>
            </a:r>
            <a:endParaRPr lang="fr-FR" sz="1500" b="1" dirty="0">
              <a:solidFill>
                <a:schemeClr val="bg1"/>
              </a:solidFill>
            </a:endParaRPr>
          </a:p>
        </p:txBody>
      </p:sp>
      <p:sp>
        <p:nvSpPr>
          <p:cNvPr id="5123" name="Rectangle 3"/>
          <p:cNvSpPr>
            <a:spLocks noChangeArrowheads="1"/>
          </p:cNvSpPr>
          <p:nvPr/>
        </p:nvSpPr>
        <p:spPr bwMode="auto">
          <a:xfrm>
            <a:off x="4420398" y="1520194"/>
            <a:ext cx="2694699" cy="407206"/>
          </a:xfrm>
          <a:prstGeom prst="rect">
            <a:avLst/>
          </a:prstGeom>
          <a:noFill/>
          <a:ln w="9525">
            <a:noFill/>
            <a:miter lim="800000"/>
            <a:headEnd/>
            <a:tailEnd/>
          </a:ln>
          <a:effectLst/>
        </p:spPr>
        <p:txBody>
          <a:bodyPr vert="horz" wrap="square" lIns="99569" tIns="49785" rIns="99569" bIns="49785" numCol="1" anchor="ctr" anchorCtr="0" compatLnSpc="1">
            <a:prstTxWarp prst="textNoShape">
              <a:avLst/>
            </a:prstTxWarp>
            <a:spAutoFit/>
          </a:bodyPr>
          <a:lstStyle/>
          <a:p>
            <a:pPr eaLnBrk="0" fontAlgn="base" hangingPunct="0">
              <a:spcBef>
                <a:spcPct val="0"/>
              </a:spcBef>
              <a:spcAft>
                <a:spcPct val="0"/>
              </a:spcAft>
            </a:pPr>
            <a:r>
              <a:rPr kumimoji="0" lang="fr-FR" b="1" i="0" u="none" strike="noStrike" cap="none" normalizeH="0" baseline="0" dirty="0">
                <a:ln>
                  <a:noFill/>
                </a:ln>
                <a:solidFill>
                  <a:schemeClr val="accent6">
                    <a:lumMod val="75000"/>
                  </a:schemeClr>
                </a:solidFill>
                <a:effectLst/>
                <a:latin typeface="Calibri" pitchFamily="34" charset="0"/>
                <a:ea typeface="Cambria" pitchFamily="18" charset="0"/>
                <a:cs typeface="Times New Roman" pitchFamily="18" charset="0"/>
              </a:rPr>
              <a:t>Nous contacter</a:t>
            </a:r>
          </a:p>
        </p:txBody>
      </p:sp>
      <p:sp>
        <p:nvSpPr>
          <p:cNvPr id="16" name="Rectangle 15"/>
          <p:cNvSpPr/>
          <p:nvPr/>
        </p:nvSpPr>
        <p:spPr>
          <a:xfrm>
            <a:off x="1304651" y="1557653"/>
            <a:ext cx="2442071" cy="3609195"/>
          </a:xfrm>
          <a:prstGeom prst="rect">
            <a:avLst/>
          </a:prstGeom>
        </p:spPr>
        <p:txBody>
          <a:bodyPr wrap="square" lIns="99569" tIns="49785" rIns="99569" bIns="49785">
            <a:spAutoFit/>
          </a:bodyPr>
          <a:lstStyle/>
          <a:p>
            <a:pPr lvl="0" fontAlgn="base">
              <a:spcBef>
                <a:spcPct val="0"/>
              </a:spcBef>
              <a:spcAft>
                <a:spcPct val="0"/>
              </a:spcAft>
            </a:pPr>
            <a:r>
              <a:rPr lang="fr-FR" b="1" dirty="0">
                <a:solidFill>
                  <a:schemeClr val="accent6">
                    <a:lumMod val="75000"/>
                  </a:schemeClr>
                </a:solidFill>
                <a:ea typeface="Cambria" pitchFamily="18" charset="0"/>
                <a:cs typeface="Times New Roman" pitchFamily="18" charset="0"/>
              </a:rPr>
              <a:t>Nous trouver</a:t>
            </a:r>
            <a:r>
              <a:rPr lang="fr-FR" sz="1500" b="1" dirty="0">
                <a:solidFill>
                  <a:schemeClr val="accent6">
                    <a:lumMod val="75000"/>
                  </a:schemeClr>
                </a:solidFill>
                <a:ea typeface="Cambria" pitchFamily="18" charset="0"/>
                <a:cs typeface="Times New Roman" pitchFamily="18" charset="0"/>
              </a:rPr>
              <a:t> </a:t>
            </a:r>
            <a:endParaRPr lang="fr-FR" sz="1200" b="1" dirty="0">
              <a:solidFill>
                <a:schemeClr val="accent6">
                  <a:lumMod val="75000"/>
                </a:schemeClr>
              </a:solidFill>
              <a:ea typeface="Cambria" pitchFamily="18" charset="0"/>
              <a:cs typeface="Times New Roman" pitchFamily="18" charset="0"/>
            </a:endParaRPr>
          </a:p>
          <a:p>
            <a:pPr lvl="0" eaLnBrk="0" fontAlgn="base" hangingPunct="0">
              <a:spcBef>
                <a:spcPct val="0"/>
              </a:spcBef>
              <a:spcAft>
                <a:spcPct val="0"/>
              </a:spcAft>
            </a:pPr>
            <a:endParaRPr lang="fr-FR" sz="1200" dirty="0">
              <a:solidFill>
                <a:prstClr val="black"/>
              </a:solidFill>
              <a:latin typeface="Calibri" pitchFamily="34" charset="0"/>
              <a:ea typeface="Cambria" pitchFamily="18" charset="0"/>
              <a:cs typeface="Times New Roman" pitchFamily="18" charset="0"/>
            </a:endParaRPr>
          </a:p>
          <a:p>
            <a:pPr lvl="0" eaLnBrk="0" fontAlgn="base" hangingPunct="0">
              <a:spcBef>
                <a:spcPct val="0"/>
              </a:spcBef>
              <a:spcAft>
                <a:spcPct val="0"/>
              </a:spcAft>
            </a:pPr>
            <a:r>
              <a:rPr lang="fr-FR" sz="1700" b="1" dirty="0">
                <a:solidFill>
                  <a:prstClr val="black"/>
                </a:solidFill>
                <a:ea typeface="Cambria" pitchFamily="18" charset="0"/>
                <a:cs typeface="Times New Roman" pitchFamily="18" charset="0"/>
              </a:rPr>
              <a:t>Le Jardin des Petits</a:t>
            </a:r>
            <a:endParaRPr lang="fr-FR" sz="1300" b="1" dirty="0">
              <a:solidFill>
                <a:prstClr val="black"/>
              </a:solidFill>
              <a:ea typeface="Cambria" pitchFamily="18" charset="0"/>
              <a:cs typeface="Times New Roman" pitchFamily="18" charset="0"/>
            </a:endParaRPr>
          </a:p>
          <a:p>
            <a:pPr lvl="0" eaLnBrk="0" fontAlgn="base" hangingPunct="0">
              <a:spcBef>
                <a:spcPct val="0"/>
              </a:spcBef>
              <a:spcAft>
                <a:spcPct val="0"/>
              </a:spcAft>
            </a:pPr>
            <a:r>
              <a:rPr lang="fr-FR" sz="1300" b="1" dirty="0">
                <a:solidFill>
                  <a:prstClr val="black"/>
                </a:solidFill>
                <a:latin typeface="Calibri" pitchFamily="34" charset="0"/>
                <a:ea typeface="Cambria" pitchFamily="18" charset="0"/>
                <a:cs typeface="Times New Roman" pitchFamily="18" charset="0"/>
              </a:rPr>
              <a:t>Eco-crèche inter-entreprise de Colmar</a:t>
            </a:r>
            <a:endParaRPr lang="fr-FR" sz="1100" b="1"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endParaRPr lang="fr-FR" sz="1300" dirty="0">
              <a:solidFill>
                <a:prstClr val="black"/>
              </a:solidFill>
              <a:latin typeface="Calibri" pitchFamily="34" charset="0"/>
              <a:ea typeface="Cambria" pitchFamily="18" charset="0"/>
              <a:cs typeface="Times New Roman" pitchFamily="18" charset="0"/>
            </a:endParaRPr>
          </a:p>
          <a:p>
            <a:pPr lvl="0" eaLnBrk="0" fontAlgn="base" hangingPunct="0">
              <a:spcBef>
                <a:spcPct val="0"/>
              </a:spcBef>
              <a:spcAft>
                <a:spcPct val="0"/>
              </a:spcAft>
            </a:pPr>
            <a:r>
              <a:rPr lang="fr-FR" sz="1300" b="1" dirty="0">
                <a:solidFill>
                  <a:prstClr val="black"/>
                </a:solidFill>
                <a:latin typeface="Calibri" pitchFamily="34" charset="0"/>
                <a:ea typeface="Cambria" pitchFamily="18" charset="0"/>
                <a:cs typeface="Times New Roman" pitchFamily="18" charset="0"/>
              </a:rPr>
              <a:t>Pôle européen d’activités</a:t>
            </a:r>
            <a:endParaRPr lang="fr-FR" sz="1100" b="1"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100" dirty="0">
                <a:solidFill>
                  <a:prstClr val="black"/>
                </a:solidFill>
                <a:latin typeface="+mj-lt"/>
                <a:ea typeface="Cambria" pitchFamily="18" charset="0"/>
                <a:cs typeface="Times New Roman" pitchFamily="18" charset="0"/>
              </a:rPr>
              <a:t>(ancienne caserne Rapp reconvertie en Pôle d’activités tertiaires)</a:t>
            </a:r>
            <a:endParaRPr lang="fr-FR" sz="900" dirty="0">
              <a:solidFill>
                <a:prstClr val="black"/>
              </a:solidFill>
              <a:latin typeface="+mj-lt"/>
              <a:ea typeface="Cambria" pitchFamily="18" charset="0"/>
              <a:cs typeface="Times New Roman" pitchFamily="18" charset="0"/>
            </a:endParaRPr>
          </a:p>
          <a:p>
            <a:pPr lvl="0" eaLnBrk="0" fontAlgn="base" hangingPunct="0">
              <a:spcBef>
                <a:spcPct val="0"/>
              </a:spcBef>
              <a:spcAft>
                <a:spcPct val="0"/>
              </a:spcAft>
            </a:pPr>
            <a:endParaRPr lang="fr-FR" sz="1300" dirty="0">
              <a:solidFill>
                <a:prstClr val="black"/>
              </a:solidFill>
              <a:latin typeface="Calibri" pitchFamily="34" charset="0"/>
              <a:ea typeface="Cambria" pitchFamily="18" charset="0"/>
              <a:cs typeface="Times New Roman" pitchFamily="18" charset="0"/>
            </a:endParaRPr>
          </a:p>
          <a:p>
            <a:pPr lvl="0" eaLnBrk="0" fontAlgn="base" hangingPunct="0">
              <a:spcBef>
                <a:spcPct val="0"/>
              </a:spcBef>
              <a:spcAft>
                <a:spcPct val="0"/>
              </a:spcAft>
            </a:pPr>
            <a:r>
              <a:rPr lang="fr-FR" sz="1300" dirty="0">
                <a:solidFill>
                  <a:prstClr val="black"/>
                </a:solidFill>
                <a:latin typeface="Calibri" pitchFamily="34" charset="0"/>
                <a:ea typeface="Cambria" pitchFamily="18" charset="0"/>
                <a:cs typeface="Times New Roman" pitchFamily="18" charset="0"/>
              </a:rPr>
              <a:t>9 place du capitaine Dreyfus </a:t>
            </a:r>
            <a:endParaRPr lang="fr-FR" sz="1100"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300" dirty="0">
                <a:solidFill>
                  <a:prstClr val="black"/>
                </a:solidFill>
                <a:latin typeface="Calibri" pitchFamily="34" charset="0"/>
                <a:ea typeface="Cambria" pitchFamily="18" charset="0"/>
                <a:cs typeface="Times New Roman" pitchFamily="18" charset="0"/>
              </a:rPr>
              <a:t>68 000 COLMAR</a:t>
            </a:r>
            <a:endParaRPr lang="fr-FR" sz="1100"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endParaRPr lang="fr-FR" sz="1300" dirty="0">
              <a:solidFill>
                <a:prstClr val="black"/>
              </a:solidFill>
              <a:latin typeface="Calibri" pitchFamily="34" charset="0"/>
              <a:ea typeface="Cambria" pitchFamily="18" charset="0"/>
              <a:cs typeface="Times New Roman" pitchFamily="18" charset="0"/>
            </a:endParaRPr>
          </a:p>
          <a:p>
            <a:pPr lvl="0" eaLnBrk="0" fontAlgn="base" hangingPunct="0">
              <a:spcBef>
                <a:spcPct val="0"/>
              </a:spcBef>
              <a:spcAft>
                <a:spcPct val="0"/>
              </a:spcAft>
            </a:pPr>
            <a:r>
              <a:rPr lang="fr-FR" sz="1300" dirty="0">
                <a:solidFill>
                  <a:prstClr val="black"/>
                </a:solidFill>
                <a:latin typeface="Calibri" pitchFamily="34" charset="0"/>
                <a:ea typeface="Cambria" pitchFamily="18" charset="0"/>
                <a:cs typeface="Times New Roman" pitchFamily="18" charset="0"/>
              </a:rPr>
              <a:t>Tél./fax.  03 89 79 20 36</a:t>
            </a:r>
            <a:endParaRPr lang="fr-FR" sz="1100" dirty="0">
              <a:solidFill>
                <a:prstClr val="black"/>
              </a:solidFill>
              <a:latin typeface="Times" pitchFamily="18" charset="0"/>
              <a:ea typeface="Cambria" pitchFamily="18" charset="0"/>
              <a:cs typeface="Times New Roman" pitchFamily="18" charset="0"/>
            </a:endParaRPr>
          </a:p>
          <a:p>
            <a:pPr eaLnBrk="0" fontAlgn="base" hangingPunct="0">
              <a:spcBef>
                <a:spcPts val="327"/>
              </a:spcBef>
              <a:spcAft>
                <a:spcPts val="327"/>
              </a:spcAft>
            </a:pPr>
            <a:r>
              <a:rPr lang="fr-FR" sz="1300" dirty="0">
                <a:solidFill>
                  <a:prstClr val="black"/>
                </a:solidFill>
                <a:latin typeface="Calibri" pitchFamily="34" charset="0"/>
                <a:ea typeface="Cambria" pitchFamily="18" charset="0"/>
                <a:cs typeface="Times New Roman" pitchFamily="18" charset="0"/>
              </a:rPr>
              <a:t>contact@lejardindespetits.fr</a:t>
            </a:r>
            <a:endParaRPr lang="fr-FR" sz="1100"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300" dirty="0">
                <a:solidFill>
                  <a:prstClr val="black"/>
                </a:solidFill>
                <a:latin typeface="Calibri" pitchFamily="34" charset="0"/>
                <a:ea typeface="Cambria" pitchFamily="18" charset="0"/>
                <a:cs typeface="Times New Roman" pitchFamily="18" charset="0"/>
              </a:rPr>
              <a:t>www.lejardindespetits.fr</a:t>
            </a:r>
          </a:p>
          <a:p>
            <a:pPr lvl="0" eaLnBrk="0" fontAlgn="base" hangingPunct="0">
              <a:spcBef>
                <a:spcPct val="0"/>
              </a:spcBef>
              <a:spcAft>
                <a:spcPct val="0"/>
              </a:spcAft>
            </a:pPr>
            <a:endParaRPr lang="fr-FR" sz="1100" dirty="0">
              <a:solidFill>
                <a:prstClr val="black"/>
              </a:solidFill>
              <a:latin typeface="Times" pitchFamily="18" charset="0"/>
              <a:ea typeface="Cambria" pitchFamily="18" charset="0"/>
              <a:cs typeface="Times New Roman" pitchFamily="18" charset="0"/>
            </a:endParaRPr>
          </a:p>
        </p:txBody>
      </p:sp>
      <p:sp>
        <p:nvSpPr>
          <p:cNvPr id="18" name="ZoneTexte 17"/>
          <p:cNvSpPr txBox="1"/>
          <p:nvPr/>
        </p:nvSpPr>
        <p:spPr>
          <a:xfrm>
            <a:off x="1304651" y="5304448"/>
            <a:ext cx="2396235" cy="1654814"/>
          </a:xfrm>
          <a:prstGeom prst="rect">
            <a:avLst/>
          </a:prstGeom>
          <a:noFill/>
        </p:spPr>
        <p:txBody>
          <a:bodyPr wrap="none" lIns="99569" tIns="49785" rIns="99569" bIns="49785" rtlCol="0">
            <a:spAutoFit/>
          </a:bodyPr>
          <a:lstStyle/>
          <a:p>
            <a:r>
              <a:rPr lang="fr-FR" sz="1700" b="1" dirty="0">
                <a:solidFill>
                  <a:schemeClr val="accent6">
                    <a:lumMod val="75000"/>
                  </a:schemeClr>
                </a:solidFill>
              </a:rPr>
              <a:t>Horaires d’ouverture </a:t>
            </a:r>
            <a:r>
              <a:rPr lang="fr-FR" sz="1200" dirty="0"/>
              <a:t>: </a:t>
            </a:r>
          </a:p>
          <a:p>
            <a:r>
              <a:rPr lang="fr-FR" sz="1200" b="1" dirty="0"/>
              <a:t>Du lundi au vendredi </a:t>
            </a:r>
          </a:p>
          <a:p>
            <a:r>
              <a:rPr lang="fr-FR" sz="1200" b="1" dirty="0"/>
              <a:t>de 7h30 à 18h30</a:t>
            </a:r>
          </a:p>
          <a:p>
            <a:endParaRPr lang="fr-FR" sz="1200" dirty="0"/>
          </a:p>
          <a:p>
            <a:r>
              <a:rPr lang="fr-FR" sz="1200" u="sng" dirty="0"/>
              <a:t>Fermeture annuelle </a:t>
            </a:r>
            <a:r>
              <a:rPr lang="fr-FR" sz="1200" dirty="0"/>
              <a:t>: </a:t>
            </a:r>
          </a:p>
          <a:p>
            <a:r>
              <a:rPr lang="fr-FR" sz="1200" dirty="0"/>
              <a:t>3 semaines en juillet - Août</a:t>
            </a:r>
          </a:p>
          <a:p>
            <a:r>
              <a:rPr lang="fr-FR" sz="1200" dirty="0"/>
              <a:t>1 semaine entre Noël et Nouvel-An</a:t>
            </a:r>
          </a:p>
          <a:p>
            <a:r>
              <a:rPr lang="fr-FR" sz="1200" dirty="0"/>
              <a:t>1 semaine au printemps</a:t>
            </a:r>
          </a:p>
        </p:txBody>
      </p:sp>
      <p:sp>
        <p:nvSpPr>
          <p:cNvPr id="20" name="Rectangle 19"/>
          <p:cNvSpPr/>
          <p:nvPr/>
        </p:nvSpPr>
        <p:spPr>
          <a:xfrm>
            <a:off x="4504606" y="2075941"/>
            <a:ext cx="2673350" cy="3162919"/>
          </a:xfrm>
          <a:prstGeom prst="rect">
            <a:avLst/>
          </a:prstGeom>
          <a:ln>
            <a:solidFill>
              <a:schemeClr val="accent6">
                <a:lumMod val="75000"/>
              </a:schemeClr>
            </a:solidFill>
          </a:ln>
        </p:spPr>
        <p:txBody>
          <a:bodyPr wrap="square" lIns="99569" tIns="49785" rIns="99569" bIns="49785">
            <a:spAutoFit/>
          </a:bodyPr>
          <a:lstStyle/>
          <a:p>
            <a:pPr lvl="0" eaLnBrk="0" fontAlgn="base" hangingPunct="0">
              <a:spcBef>
                <a:spcPct val="0"/>
              </a:spcBef>
              <a:spcAft>
                <a:spcPct val="0"/>
              </a:spcAft>
            </a:pPr>
            <a:r>
              <a:rPr lang="fr-FR" sz="1300" b="1" dirty="0">
                <a:solidFill>
                  <a:schemeClr val="accent6">
                    <a:lumMod val="75000"/>
                  </a:schemeClr>
                </a:solidFill>
                <a:latin typeface="+mj-lt"/>
                <a:ea typeface="Cambria" pitchFamily="18" charset="0"/>
                <a:cs typeface="Times New Roman" pitchFamily="18" charset="0"/>
              </a:rPr>
              <a:t>Service inscription et gestion des plannings enfants</a:t>
            </a:r>
            <a:endParaRPr lang="fr-FR" sz="1100" b="1" dirty="0">
              <a:solidFill>
                <a:schemeClr val="accent6">
                  <a:lumMod val="75000"/>
                </a:schemeClr>
              </a:solidFill>
              <a:latin typeface="+mj-lt"/>
              <a:ea typeface="Cambria" pitchFamily="18" charset="0"/>
              <a:cs typeface="Times New Roman" pitchFamily="18" charset="0"/>
            </a:endParaRPr>
          </a:p>
          <a:p>
            <a:pPr lvl="0" eaLnBrk="0" fontAlgn="base" hangingPunct="0">
              <a:spcBef>
                <a:spcPct val="0"/>
              </a:spcBef>
              <a:spcAft>
                <a:spcPct val="0"/>
              </a:spcAft>
            </a:pPr>
            <a:r>
              <a:rPr lang="fr-FR" sz="1200" i="1" dirty="0">
                <a:solidFill>
                  <a:prstClr val="black"/>
                </a:solidFill>
                <a:latin typeface="Calibri" pitchFamily="34" charset="0"/>
                <a:ea typeface="Cambria" pitchFamily="18" charset="0"/>
                <a:cs typeface="Times New Roman" pitchFamily="18" charset="0"/>
              </a:rPr>
              <a:t>Pour tout renseignement concernant la procédure d’inscription</a:t>
            </a:r>
            <a:endParaRPr lang="fr-FR" sz="1100"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endParaRPr lang="fr-FR" sz="1200" b="1" dirty="0">
              <a:solidFill>
                <a:prstClr val="black"/>
              </a:solidFill>
              <a:latin typeface="Calibri" pitchFamily="34" charset="0"/>
              <a:ea typeface="Cambria" pitchFamily="18" charset="0"/>
              <a:cs typeface="Times New Roman" pitchFamily="18" charset="0"/>
            </a:endParaRPr>
          </a:p>
          <a:p>
            <a:pPr lvl="0" eaLnBrk="0" fontAlgn="base" hangingPunct="0">
              <a:spcBef>
                <a:spcPct val="0"/>
              </a:spcBef>
              <a:spcAft>
                <a:spcPct val="0"/>
              </a:spcAft>
            </a:pPr>
            <a:r>
              <a:rPr lang="fr-FR" sz="1200" b="1" dirty="0">
                <a:solidFill>
                  <a:prstClr val="black"/>
                </a:solidFill>
                <a:latin typeface="Calibri" pitchFamily="34" charset="0"/>
                <a:ea typeface="Cambria" pitchFamily="18" charset="0"/>
                <a:cs typeface="Times New Roman" pitchFamily="18" charset="0"/>
              </a:rPr>
              <a:t>Eline HERBILLON</a:t>
            </a:r>
            <a:endParaRPr lang="fr-FR" sz="1100" b="1"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200" dirty="0">
                <a:solidFill>
                  <a:prstClr val="black"/>
                </a:solidFill>
                <a:latin typeface="Calibri" pitchFamily="34" charset="0"/>
                <a:ea typeface="Cambria" pitchFamily="18" charset="0"/>
                <a:cs typeface="Times New Roman" pitchFamily="18" charset="0"/>
              </a:rPr>
              <a:t>Ligne directe : 03 89 22 31 82 (uniquement de 8h30 à 12 h) ou message sur le répondeur</a:t>
            </a:r>
          </a:p>
          <a:p>
            <a:pPr lvl="0" eaLnBrk="0" fontAlgn="base" hangingPunct="0">
              <a:spcBef>
                <a:spcPct val="0"/>
              </a:spcBef>
              <a:spcAft>
                <a:spcPct val="0"/>
              </a:spcAft>
            </a:pPr>
            <a:r>
              <a:rPr lang="fr-FR" sz="1200" dirty="0">
                <a:solidFill>
                  <a:prstClr val="black"/>
                </a:solidFill>
                <a:latin typeface="Calibri" pitchFamily="34" charset="0"/>
                <a:ea typeface="Cambria" pitchFamily="18" charset="0"/>
                <a:cs typeface="Times New Roman" pitchFamily="18" charset="0"/>
                <a:hlinkClick r:id="rId7"/>
              </a:rPr>
              <a:t>eline.herbillon@lejardindespetits.fr</a:t>
            </a:r>
            <a:endParaRPr lang="fr-FR" sz="1200" dirty="0">
              <a:solidFill>
                <a:prstClr val="black"/>
              </a:solidFill>
              <a:latin typeface="Calibri" pitchFamily="34" charset="0"/>
              <a:ea typeface="Cambria" pitchFamily="18" charset="0"/>
              <a:cs typeface="Times New Roman" pitchFamily="18" charset="0"/>
            </a:endParaRPr>
          </a:p>
          <a:p>
            <a:pPr lvl="0" eaLnBrk="0" fontAlgn="base" hangingPunct="0">
              <a:spcBef>
                <a:spcPct val="0"/>
              </a:spcBef>
              <a:spcAft>
                <a:spcPct val="0"/>
              </a:spcAft>
            </a:pPr>
            <a:endParaRPr lang="fr-FR" sz="1100"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endParaRPr lang="fr-FR" sz="1100"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200" b="1" dirty="0">
                <a:solidFill>
                  <a:schemeClr val="tx1">
                    <a:lumMod val="95000"/>
                    <a:lumOff val="5000"/>
                  </a:schemeClr>
                </a:solidFill>
                <a:latin typeface="Calibri" pitchFamily="34" charset="0"/>
                <a:ea typeface="Cambria" pitchFamily="18" charset="0"/>
                <a:cs typeface="Times New Roman" pitchFamily="18" charset="0"/>
              </a:rPr>
              <a:t>Demande de dossier d’inscription</a:t>
            </a:r>
          </a:p>
          <a:p>
            <a:pPr lvl="0" eaLnBrk="0" fontAlgn="base" hangingPunct="0">
              <a:spcBef>
                <a:spcPct val="0"/>
              </a:spcBef>
              <a:spcAft>
                <a:spcPct val="0"/>
              </a:spcAft>
            </a:pPr>
            <a:r>
              <a:rPr lang="fr-FR" sz="1200" b="1" dirty="0">
                <a:solidFill>
                  <a:schemeClr val="tx1">
                    <a:lumMod val="95000"/>
                    <a:lumOff val="5000"/>
                  </a:schemeClr>
                </a:solidFill>
                <a:latin typeface="Calibri" pitchFamily="34" charset="0"/>
                <a:ea typeface="Cambria" pitchFamily="18" charset="0"/>
                <a:cs typeface="Times New Roman" pitchFamily="18" charset="0"/>
              </a:rPr>
              <a:t>de préférence par mail </a:t>
            </a:r>
            <a:r>
              <a:rPr lang="fr-FR" sz="1200" dirty="0">
                <a:solidFill>
                  <a:schemeClr val="tx1">
                    <a:lumMod val="95000"/>
                    <a:lumOff val="5000"/>
                  </a:schemeClr>
                </a:solidFill>
                <a:latin typeface="Calibri" pitchFamily="34" charset="0"/>
                <a:ea typeface="Cambria" pitchFamily="18" charset="0"/>
                <a:cs typeface="Times New Roman" pitchFamily="18" charset="0"/>
              </a:rPr>
              <a:t>:</a:t>
            </a:r>
            <a:endParaRPr lang="fr-FR" sz="1100" dirty="0">
              <a:solidFill>
                <a:schemeClr val="tx1">
                  <a:lumMod val="95000"/>
                  <a:lumOff val="5000"/>
                </a:schemeClr>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100" dirty="0">
                <a:solidFill>
                  <a:prstClr val="black"/>
                </a:solidFill>
                <a:latin typeface="Calibri" pitchFamily="34" charset="0"/>
                <a:ea typeface="Cambria" pitchFamily="18" charset="0"/>
                <a:cs typeface="Times New Roman" pitchFamily="18" charset="0"/>
                <a:hlinkClick r:id="rId8"/>
              </a:rPr>
              <a:t>inscriptions@lejardindespetits.fr</a:t>
            </a:r>
            <a:endParaRPr lang="fr-FR" sz="1100" dirty="0">
              <a:solidFill>
                <a:prstClr val="black"/>
              </a:solidFill>
              <a:latin typeface="Calibri" pitchFamily="34" charset="0"/>
              <a:ea typeface="Cambria" pitchFamily="18" charset="0"/>
              <a:cs typeface="Times New Roman" pitchFamily="18" charset="0"/>
            </a:endParaRPr>
          </a:p>
          <a:p>
            <a:pPr lvl="0" eaLnBrk="0" fontAlgn="base" hangingPunct="0">
              <a:spcBef>
                <a:spcPct val="0"/>
              </a:spcBef>
              <a:spcAft>
                <a:spcPct val="0"/>
              </a:spcAft>
            </a:pPr>
            <a:endParaRPr lang="fr-FR" sz="1100" dirty="0">
              <a:solidFill>
                <a:prstClr val="black"/>
              </a:solidFill>
              <a:latin typeface="Calibri" pitchFamily="34" charset="0"/>
              <a:ea typeface="Cambria" pitchFamily="18" charset="0"/>
              <a:cs typeface="Times New Roman" pitchFamily="18" charset="0"/>
            </a:endParaRPr>
          </a:p>
          <a:p>
            <a:pPr lvl="0" eaLnBrk="0" fontAlgn="base" hangingPunct="0">
              <a:spcBef>
                <a:spcPct val="0"/>
              </a:spcBef>
              <a:spcAft>
                <a:spcPct val="0"/>
              </a:spcAft>
            </a:pPr>
            <a:endParaRPr lang="fr-FR" sz="900" dirty="0">
              <a:solidFill>
                <a:prstClr val="black"/>
              </a:solidFill>
              <a:latin typeface="Times" pitchFamily="18" charset="0"/>
              <a:ea typeface="Cambria" pitchFamily="18" charset="0"/>
              <a:cs typeface="Times New Roman" pitchFamily="18" charset="0"/>
            </a:endParaRPr>
          </a:p>
        </p:txBody>
      </p:sp>
      <p:sp>
        <p:nvSpPr>
          <p:cNvPr id="21" name="Rectangle 20"/>
          <p:cNvSpPr/>
          <p:nvPr/>
        </p:nvSpPr>
        <p:spPr>
          <a:xfrm>
            <a:off x="4504606" y="5400166"/>
            <a:ext cx="4968352" cy="1070039"/>
          </a:xfrm>
          <a:prstGeom prst="rect">
            <a:avLst/>
          </a:prstGeom>
          <a:ln>
            <a:solidFill>
              <a:schemeClr val="accent6">
                <a:lumMod val="75000"/>
              </a:schemeClr>
            </a:solidFill>
          </a:ln>
        </p:spPr>
        <p:txBody>
          <a:bodyPr wrap="square" lIns="99569" tIns="49785" rIns="99569" bIns="49785">
            <a:spAutoFit/>
          </a:bodyPr>
          <a:lstStyle/>
          <a:p>
            <a:pPr lvl="0" eaLnBrk="0" fontAlgn="base" hangingPunct="0">
              <a:spcBef>
                <a:spcPct val="0"/>
              </a:spcBef>
              <a:spcAft>
                <a:spcPct val="0"/>
              </a:spcAft>
            </a:pPr>
            <a:r>
              <a:rPr lang="fr-FR" sz="1300" b="1" dirty="0">
                <a:solidFill>
                  <a:schemeClr val="accent6">
                    <a:lumMod val="75000"/>
                  </a:schemeClr>
                </a:solidFill>
                <a:latin typeface="+mj-lt"/>
                <a:ea typeface="Cambria" pitchFamily="18" charset="0"/>
                <a:cs typeface="Times New Roman" pitchFamily="18" charset="0"/>
              </a:rPr>
              <a:t>Interlocuteur entreprise</a:t>
            </a:r>
          </a:p>
          <a:p>
            <a:pPr lvl="0" eaLnBrk="0" fontAlgn="base" hangingPunct="0">
              <a:spcBef>
                <a:spcPct val="0"/>
              </a:spcBef>
              <a:spcAft>
                <a:spcPct val="0"/>
              </a:spcAft>
            </a:pPr>
            <a:endParaRPr lang="fr-FR" sz="1300" b="1" dirty="0">
              <a:solidFill>
                <a:schemeClr val="accent6">
                  <a:lumMod val="75000"/>
                </a:schemeClr>
              </a:solidFill>
              <a:latin typeface="+mj-lt"/>
              <a:ea typeface="Cambria" pitchFamily="18" charset="0"/>
              <a:cs typeface="Times New Roman" pitchFamily="18" charset="0"/>
            </a:endParaRPr>
          </a:p>
          <a:p>
            <a:pPr lvl="0" eaLnBrk="0" fontAlgn="base" hangingPunct="0">
              <a:spcBef>
                <a:spcPct val="0"/>
              </a:spcBef>
              <a:spcAft>
                <a:spcPct val="0"/>
              </a:spcAft>
            </a:pPr>
            <a:endParaRPr lang="fr-FR" sz="1300" b="1" dirty="0">
              <a:solidFill>
                <a:schemeClr val="accent6">
                  <a:lumMod val="75000"/>
                </a:schemeClr>
              </a:solidFill>
              <a:latin typeface="+mj-lt"/>
              <a:ea typeface="Cambria" pitchFamily="18" charset="0"/>
              <a:cs typeface="Times New Roman" pitchFamily="18" charset="0"/>
            </a:endParaRPr>
          </a:p>
          <a:p>
            <a:pPr lvl="0" eaLnBrk="0" fontAlgn="base" hangingPunct="0">
              <a:spcBef>
                <a:spcPct val="0"/>
              </a:spcBef>
              <a:spcAft>
                <a:spcPct val="0"/>
              </a:spcAft>
            </a:pPr>
            <a:endParaRPr lang="fr-FR" sz="1300" b="1" dirty="0">
              <a:solidFill>
                <a:prstClr val="black"/>
              </a:solidFill>
              <a:latin typeface="Calibri" pitchFamily="34" charset="0"/>
              <a:ea typeface="Cambria" pitchFamily="18" charset="0"/>
              <a:cs typeface="Times New Roman" pitchFamily="18" charset="0"/>
            </a:endParaRPr>
          </a:p>
          <a:p>
            <a:pPr lvl="0" eaLnBrk="0" fontAlgn="base" hangingPunct="0">
              <a:spcBef>
                <a:spcPct val="0"/>
              </a:spcBef>
              <a:spcAft>
                <a:spcPct val="0"/>
              </a:spcAft>
            </a:pPr>
            <a:endParaRPr lang="fr-FR" sz="1100" dirty="0">
              <a:solidFill>
                <a:prstClr val="black"/>
              </a:solidFill>
              <a:latin typeface="Times" pitchFamily="18" charset="0"/>
              <a:ea typeface="Cambria" pitchFamily="18" charset="0"/>
              <a:cs typeface="Times New Roman" pitchFamily="18" charset="0"/>
            </a:endParaRPr>
          </a:p>
        </p:txBody>
      </p:sp>
      <p:sp>
        <p:nvSpPr>
          <p:cNvPr id="22" name="Rectangle 21"/>
          <p:cNvSpPr/>
          <p:nvPr/>
        </p:nvSpPr>
        <p:spPr>
          <a:xfrm>
            <a:off x="7367725" y="2075940"/>
            <a:ext cx="2863118" cy="1577870"/>
          </a:xfrm>
          <a:prstGeom prst="rect">
            <a:avLst/>
          </a:prstGeom>
          <a:ln>
            <a:solidFill>
              <a:schemeClr val="accent6">
                <a:lumMod val="75000"/>
              </a:schemeClr>
            </a:solidFill>
          </a:ln>
        </p:spPr>
        <p:txBody>
          <a:bodyPr wrap="square" lIns="99569" tIns="49785" rIns="99569" bIns="49785">
            <a:spAutoFit/>
          </a:bodyPr>
          <a:lstStyle/>
          <a:p>
            <a:pPr lvl="0" eaLnBrk="0" fontAlgn="base" hangingPunct="0">
              <a:spcBef>
                <a:spcPct val="0"/>
              </a:spcBef>
              <a:spcAft>
                <a:spcPct val="0"/>
              </a:spcAft>
            </a:pPr>
            <a:r>
              <a:rPr lang="fr-FR" sz="1300" b="1" dirty="0">
                <a:solidFill>
                  <a:schemeClr val="accent6">
                    <a:lumMod val="75000"/>
                  </a:schemeClr>
                </a:solidFill>
                <a:ea typeface="Cambria" pitchFamily="18" charset="0"/>
                <a:cs typeface="Times New Roman" pitchFamily="18" charset="0"/>
              </a:rPr>
              <a:t>Pôle administratif</a:t>
            </a:r>
            <a:endParaRPr lang="fr-FR" sz="1300" dirty="0">
              <a:solidFill>
                <a:schemeClr val="accent6">
                  <a:lumMod val="75000"/>
                </a:schemeClr>
              </a:solidFill>
              <a:ea typeface="Cambria" pitchFamily="18" charset="0"/>
              <a:cs typeface="Times New Roman" pitchFamily="18" charset="0"/>
            </a:endParaRPr>
          </a:p>
          <a:p>
            <a:pPr lvl="0" eaLnBrk="0" fontAlgn="base" hangingPunct="0">
              <a:spcBef>
                <a:spcPct val="0"/>
              </a:spcBef>
              <a:spcAft>
                <a:spcPct val="0"/>
              </a:spcAft>
            </a:pPr>
            <a:r>
              <a:rPr lang="fr-FR" sz="1200" i="1" dirty="0">
                <a:solidFill>
                  <a:prstClr val="black"/>
                </a:solidFill>
                <a:latin typeface="Calibri" pitchFamily="34" charset="0"/>
                <a:ea typeface="Cambria" pitchFamily="18" charset="0"/>
                <a:cs typeface="Times New Roman" pitchFamily="18" charset="0"/>
              </a:rPr>
              <a:t>Pour tout renseignement d’ordre administratif concernant les familles inscrites </a:t>
            </a:r>
            <a:endParaRPr lang="fr-FR" sz="1100"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200" b="1" dirty="0">
                <a:solidFill>
                  <a:prstClr val="black"/>
                </a:solidFill>
                <a:latin typeface="Calibri" pitchFamily="34" charset="0"/>
                <a:ea typeface="Cambria" pitchFamily="18" charset="0"/>
                <a:cs typeface="Times New Roman" pitchFamily="18" charset="0"/>
              </a:rPr>
              <a:t>Caroline BAUMANN</a:t>
            </a:r>
            <a:endParaRPr lang="fr-FR" sz="1100" b="1"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200" dirty="0">
                <a:solidFill>
                  <a:prstClr val="black"/>
                </a:solidFill>
                <a:latin typeface="Calibri" pitchFamily="34" charset="0"/>
                <a:ea typeface="Cambria" pitchFamily="18" charset="0"/>
                <a:cs typeface="Times New Roman" pitchFamily="18" charset="0"/>
              </a:rPr>
              <a:t>Tél. 03 89 79 20 36</a:t>
            </a:r>
            <a:endParaRPr lang="fr-FR" sz="1100"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200" dirty="0">
                <a:solidFill>
                  <a:prstClr val="black"/>
                </a:solidFill>
                <a:latin typeface="Calibri" pitchFamily="34" charset="0"/>
                <a:ea typeface="Cambria" pitchFamily="18" charset="0"/>
                <a:cs typeface="Times New Roman" pitchFamily="18" charset="0"/>
                <a:hlinkClick r:id="rId9"/>
              </a:rPr>
              <a:t>Caroline.baumann@lejardindespetits.fr</a:t>
            </a:r>
            <a:r>
              <a:rPr lang="fr-FR" sz="1200" dirty="0">
                <a:solidFill>
                  <a:prstClr val="black"/>
                </a:solidFill>
                <a:latin typeface="Calibri" pitchFamily="34" charset="0"/>
                <a:ea typeface="Cambria" pitchFamily="18" charset="0"/>
                <a:cs typeface="Times New Roman" pitchFamily="18" charset="0"/>
              </a:rPr>
              <a:t> </a:t>
            </a:r>
          </a:p>
          <a:p>
            <a:pPr lvl="0" eaLnBrk="0" fontAlgn="base" hangingPunct="0">
              <a:spcBef>
                <a:spcPct val="0"/>
              </a:spcBef>
              <a:spcAft>
                <a:spcPct val="0"/>
              </a:spcAft>
            </a:pPr>
            <a:endParaRPr lang="fr-FR" sz="1100" dirty="0">
              <a:solidFill>
                <a:prstClr val="black"/>
              </a:solidFill>
              <a:latin typeface="Times" pitchFamily="18" charset="0"/>
              <a:ea typeface="Cambria" pitchFamily="18" charset="0"/>
              <a:cs typeface="Times New Roman" pitchFamily="18" charset="0"/>
            </a:endParaRPr>
          </a:p>
        </p:txBody>
      </p:sp>
      <p:sp>
        <p:nvSpPr>
          <p:cNvPr id="23" name="Rectangle 22"/>
          <p:cNvSpPr/>
          <p:nvPr/>
        </p:nvSpPr>
        <p:spPr>
          <a:xfrm>
            <a:off x="7367725" y="3812198"/>
            <a:ext cx="2863118" cy="1408593"/>
          </a:xfrm>
          <a:prstGeom prst="rect">
            <a:avLst/>
          </a:prstGeom>
          <a:ln>
            <a:solidFill>
              <a:schemeClr val="accent6">
                <a:lumMod val="75000"/>
              </a:schemeClr>
            </a:solidFill>
          </a:ln>
        </p:spPr>
        <p:txBody>
          <a:bodyPr wrap="square" lIns="99569" tIns="49785" rIns="99569" bIns="49785">
            <a:spAutoFit/>
          </a:bodyPr>
          <a:lstStyle/>
          <a:p>
            <a:pPr lvl="0" eaLnBrk="0" fontAlgn="base" hangingPunct="0">
              <a:spcBef>
                <a:spcPct val="0"/>
              </a:spcBef>
              <a:spcAft>
                <a:spcPct val="0"/>
              </a:spcAft>
            </a:pPr>
            <a:r>
              <a:rPr lang="fr-FR" sz="1300" b="1" dirty="0">
                <a:solidFill>
                  <a:schemeClr val="accent6">
                    <a:lumMod val="75000"/>
                  </a:schemeClr>
                </a:solidFill>
                <a:latin typeface="+mj-lt"/>
                <a:ea typeface="Cambria" pitchFamily="18" charset="0"/>
                <a:cs typeface="Times New Roman" pitchFamily="18" charset="0"/>
              </a:rPr>
              <a:t>Aspects pédagogiques &amp; intégration des enfants en crèche</a:t>
            </a:r>
            <a:endParaRPr lang="fr-FR" sz="1300" dirty="0">
              <a:solidFill>
                <a:schemeClr val="accent6">
                  <a:lumMod val="75000"/>
                </a:schemeClr>
              </a:solidFill>
              <a:latin typeface="+mj-lt"/>
              <a:ea typeface="Cambria" pitchFamily="18" charset="0"/>
              <a:cs typeface="Times New Roman" pitchFamily="18" charset="0"/>
            </a:endParaRPr>
          </a:p>
          <a:p>
            <a:pPr lvl="0" eaLnBrk="0" fontAlgn="base" hangingPunct="0">
              <a:spcBef>
                <a:spcPct val="0"/>
              </a:spcBef>
              <a:spcAft>
                <a:spcPct val="0"/>
              </a:spcAft>
            </a:pPr>
            <a:r>
              <a:rPr lang="fr-FR" sz="1200" b="1" dirty="0" err="1">
                <a:solidFill>
                  <a:prstClr val="black"/>
                </a:solidFill>
                <a:latin typeface="Calibri" pitchFamily="34" charset="0"/>
                <a:ea typeface="Cambria" pitchFamily="18" charset="0"/>
                <a:cs typeface="Times New Roman" pitchFamily="18" charset="0"/>
              </a:rPr>
              <a:t>Maaike</a:t>
            </a:r>
            <a:r>
              <a:rPr lang="fr-FR" sz="1200" b="1" dirty="0">
                <a:solidFill>
                  <a:prstClr val="black"/>
                </a:solidFill>
                <a:latin typeface="Calibri" pitchFamily="34" charset="0"/>
                <a:ea typeface="Cambria" pitchFamily="18" charset="0"/>
                <a:cs typeface="Times New Roman" pitchFamily="18" charset="0"/>
              </a:rPr>
              <a:t> HOLDSTOCK</a:t>
            </a:r>
            <a:endParaRPr lang="fr-FR" sz="1100" b="1"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200" dirty="0">
                <a:solidFill>
                  <a:prstClr val="black"/>
                </a:solidFill>
                <a:latin typeface="Calibri" pitchFamily="34" charset="0"/>
                <a:ea typeface="Cambria" pitchFamily="18" charset="0"/>
                <a:cs typeface="Times New Roman" pitchFamily="18" charset="0"/>
              </a:rPr>
              <a:t>Directrice</a:t>
            </a:r>
            <a:endParaRPr lang="fr-FR" sz="1100"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200" dirty="0">
                <a:solidFill>
                  <a:prstClr val="black"/>
                </a:solidFill>
                <a:latin typeface="Calibri" pitchFamily="34" charset="0"/>
                <a:ea typeface="Cambria" pitchFamily="18" charset="0"/>
                <a:cs typeface="Times New Roman" pitchFamily="18" charset="0"/>
              </a:rPr>
              <a:t>Tél. 03 89 79 20 36</a:t>
            </a:r>
            <a:endParaRPr lang="fr-FR" sz="1100"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200" dirty="0">
                <a:solidFill>
                  <a:prstClr val="black"/>
                </a:solidFill>
                <a:latin typeface="Calibri" pitchFamily="34" charset="0"/>
                <a:ea typeface="Cambria" pitchFamily="18" charset="0"/>
                <a:cs typeface="Times New Roman" pitchFamily="18" charset="0"/>
                <a:hlinkClick r:id="rId10"/>
              </a:rPr>
              <a:t>Maaike.holdstock@lejardindespetits.fr</a:t>
            </a:r>
            <a:endParaRPr lang="fr-FR" sz="1200" dirty="0">
              <a:solidFill>
                <a:prstClr val="black"/>
              </a:solidFill>
              <a:latin typeface="Calibri" pitchFamily="34" charset="0"/>
              <a:ea typeface="Cambria" pitchFamily="18" charset="0"/>
              <a:cs typeface="Times New Roman" pitchFamily="18" charset="0"/>
            </a:endParaRPr>
          </a:p>
          <a:p>
            <a:pPr lvl="0" eaLnBrk="0" fontAlgn="base" hangingPunct="0">
              <a:spcBef>
                <a:spcPct val="0"/>
              </a:spcBef>
              <a:spcAft>
                <a:spcPct val="0"/>
              </a:spcAft>
            </a:pPr>
            <a:endParaRPr lang="fr-FR" sz="1100" dirty="0">
              <a:solidFill>
                <a:prstClr val="black"/>
              </a:solidFill>
              <a:latin typeface="Times" pitchFamily="18" charset="0"/>
              <a:ea typeface="Cambria" pitchFamily="18" charset="0"/>
              <a:cs typeface="Times New Roman" pitchFamily="18" charset="0"/>
            </a:endParaRPr>
          </a:p>
        </p:txBody>
      </p:sp>
      <p:sp>
        <p:nvSpPr>
          <p:cNvPr id="24" name="Rectangle 23"/>
          <p:cNvSpPr/>
          <p:nvPr/>
        </p:nvSpPr>
        <p:spPr>
          <a:xfrm>
            <a:off x="4554612" y="5724847"/>
            <a:ext cx="2673350" cy="823817"/>
          </a:xfrm>
          <a:prstGeom prst="rect">
            <a:avLst/>
          </a:prstGeom>
          <a:ln>
            <a:noFill/>
          </a:ln>
        </p:spPr>
        <p:txBody>
          <a:bodyPr lIns="99569" tIns="49785" rIns="99569" bIns="49785">
            <a:spAutoFit/>
          </a:bodyPr>
          <a:lstStyle/>
          <a:p>
            <a:pPr lvl="0" eaLnBrk="0" fontAlgn="base" hangingPunct="0">
              <a:spcBef>
                <a:spcPct val="0"/>
              </a:spcBef>
              <a:spcAft>
                <a:spcPct val="0"/>
              </a:spcAft>
            </a:pPr>
            <a:r>
              <a:rPr lang="fr-FR" sz="1200" b="1" dirty="0">
                <a:solidFill>
                  <a:prstClr val="black"/>
                </a:solidFill>
                <a:latin typeface="Calibri" pitchFamily="34" charset="0"/>
                <a:ea typeface="Cambria" pitchFamily="18" charset="0"/>
                <a:cs typeface="Times New Roman" pitchFamily="18" charset="0"/>
              </a:rPr>
              <a:t>Jean-Michel HERBILLON</a:t>
            </a:r>
            <a:endParaRPr lang="fr-FR" sz="1100" b="1"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200" dirty="0">
                <a:solidFill>
                  <a:prstClr val="black"/>
                </a:solidFill>
                <a:latin typeface="Calibri" pitchFamily="34" charset="0"/>
                <a:ea typeface="Cambria" pitchFamily="18" charset="0"/>
                <a:cs typeface="Times New Roman" pitchFamily="18" charset="0"/>
              </a:rPr>
              <a:t>Tél. 06 83 18 56 27</a:t>
            </a:r>
            <a:endParaRPr lang="fr-FR" sz="1100" dirty="0">
              <a:solidFill>
                <a:prstClr val="black"/>
              </a:solidFill>
              <a:latin typeface="Times" pitchFamily="18" charset="0"/>
              <a:ea typeface="Cambria" pitchFamily="18" charset="0"/>
              <a:cs typeface="Times New Roman" pitchFamily="18" charset="0"/>
            </a:endParaRPr>
          </a:p>
          <a:p>
            <a:pPr lvl="0" eaLnBrk="0" fontAlgn="base" hangingPunct="0">
              <a:spcBef>
                <a:spcPct val="0"/>
              </a:spcBef>
              <a:spcAft>
                <a:spcPct val="0"/>
              </a:spcAft>
            </a:pPr>
            <a:r>
              <a:rPr lang="fr-FR" sz="1200" dirty="0">
                <a:solidFill>
                  <a:prstClr val="black"/>
                </a:solidFill>
                <a:latin typeface="Calibri" pitchFamily="34" charset="0"/>
                <a:ea typeface="Cambria" pitchFamily="18" charset="0"/>
                <a:cs typeface="Times New Roman" pitchFamily="18" charset="0"/>
                <a:hlinkClick r:id="rId11"/>
              </a:rPr>
              <a:t>jherbillon@lejardindespetits.fr</a:t>
            </a:r>
            <a:endParaRPr lang="fr-FR" sz="1200" dirty="0">
              <a:solidFill>
                <a:prstClr val="black"/>
              </a:solidFill>
              <a:latin typeface="Calibri" pitchFamily="34" charset="0"/>
              <a:ea typeface="Cambria" pitchFamily="18" charset="0"/>
              <a:cs typeface="Times New Roman" pitchFamily="18" charset="0"/>
            </a:endParaRPr>
          </a:p>
          <a:p>
            <a:pPr lvl="0" eaLnBrk="0" fontAlgn="base" hangingPunct="0">
              <a:spcBef>
                <a:spcPct val="0"/>
              </a:spcBef>
              <a:spcAft>
                <a:spcPct val="0"/>
              </a:spcAft>
            </a:pPr>
            <a:r>
              <a:rPr lang="fr-FR" sz="1100" dirty="0">
                <a:solidFill>
                  <a:prstClr val="black"/>
                </a:solidFill>
                <a:latin typeface="Times" pitchFamily="18" charset="0"/>
                <a:ea typeface="Cambria" pitchFamily="18" charset="0"/>
                <a:cs typeface="Times New Roman" pitchFamily="18"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home01"/>
          <p:cNvPicPr>
            <a:picLocks noChangeAspect="1" noChangeArrowheads="1"/>
          </p:cNvPicPr>
          <p:nvPr/>
        </p:nvPicPr>
        <p:blipFill>
          <a:blip r:embed="rId2" cstate="print"/>
          <a:srcRect/>
          <a:stretch>
            <a:fillRect/>
          </a:stretch>
        </p:blipFill>
        <p:spPr bwMode="auto">
          <a:xfrm>
            <a:off x="3830932" y="287376"/>
            <a:ext cx="6401749" cy="7004819"/>
          </a:xfrm>
          <a:prstGeom prst="rect">
            <a:avLst/>
          </a:prstGeom>
          <a:noFill/>
          <a:ln w="9525">
            <a:noFill/>
            <a:miter lim="800000"/>
            <a:headEnd/>
            <a:tailEnd/>
          </a:ln>
        </p:spPr>
      </p:pic>
      <p:sp>
        <p:nvSpPr>
          <p:cNvPr id="4" name="ZoneTexte 3"/>
          <p:cNvSpPr txBox="1"/>
          <p:nvPr/>
        </p:nvSpPr>
        <p:spPr>
          <a:xfrm>
            <a:off x="294139" y="1160693"/>
            <a:ext cx="2694699" cy="4281174"/>
          </a:xfrm>
          <a:prstGeom prst="rect">
            <a:avLst/>
          </a:prstGeom>
          <a:solidFill>
            <a:schemeClr val="accent6">
              <a:lumMod val="20000"/>
              <a:lumOff val="80000"/>
            </a:schemeClr>
          </a:solidFill>
        </p:spPr>
        <p:txBody>
          <a:bodyPr wrap="square" lIns="99569" tIns="49785" rIns="99569" bIns="49785" rtlCol="0">
            <a:spAutoFit/>
          </a:bodyPr>
          <a:lstStyle/>
          <a:p>
            <a:r>
              <a:rPr lang="fr-FR" b="1" dirty="0">
                <a:solidFill>
                  <a:schemeClr val="accent6">
                    <a:lumMod val="75000"/>
                  </a:schemeClr>
                </a:solidFill>
              </a:rPr>
              <a:t>Retrouvez nous en vidéo sur notre site internet</a:t>
            </a:r>
          </a:p>
          <a:p>
            <a:endParaRPr lang="fr-FR" dirty="0"/>
          </a:p>
          <a:p>
            <a:pPr>
              <a:spcAft>
                <a:spcPts val="653"/>
              </a:spcAft>
            </a:pPr>
            <a:r>
              <a:rPr lang="fr-FR" sz="1500" dirty="0"/>
              <a:t>Vidéos disponibles : </a:t>
            </a:r>
          </a:p>
          <a:p>
            <a:pPr marL="394127" indent="-197064">
              <a:spcAft>
                <a:spcPts val="653"/>
              </a:spcAft>
              <a:buFont typeface="Calibri" pitchFamily="34" charset="0"/>
              <a:buChar char="-"/>
            </a:pPr>
            <a:r>
              <a:rPr lang="fr-FR" sz="1300" dirty="0"/>
              <a:t>Une crèche interentreprises</a:t>
            </a:r>
          </a:p>
          <a:p>
            <a:pPr marL="394127" indent="-197064">
              <a:spcAft>
                <a:spcPts val="653"/>
              </a:spcAft>
              <a:buFont typeface="Calibri" pitchFamily="34" charset="0"/>
              <a:buChar char="-"/>
            </a:pPr>
            <a:r>
              <a:rPr lang="fr-FR" sz="1300" dirty="0"/>
              <a:t>Une journée au Jardin des petits</a:t>
            </a:r>
          </a:p>
          <a:p>
            <a:pPr marL="394127" indent="-197064">
              <a:spcAft>
                <a:spcPts val="653"/>
              </a:spcAft>
              <a:buFont typeface="Calibri" pitchFamily="34" charset="0"/>
              <a:buChar char="-"/>
            </a:pPr>
            <a:r>
              <a:rPr lang="fr-FR" sz="1300" dirty="0"/>
              <a:t>L’attention portée à l’enfant</a:t>
            </a:r>
          </a:p>
          <a:p>
            <a:pPr marL="394127" indent="-197064">
              <a:spcAft>
                <a:spcPts val="653"/>
              </a:spcAft>
              <a:buFont typeface="Calibri" pitchFamily="34" charset="0"/>
              <a:buChar char="-"/>
            </a:pPr>
            <a:r>
              <a:rPr lang="fr-FR" sz="1300" dirty="0"/>
              <a:t>A l’écoute des sens</a:t>
            </a:r>
          </a:p>
          <a:p>
            <a:pPr marL="394127" indent="-197064">
              <a:spcAft>
                <a:spcPts val="653"/>
              </a:spcAft>
              <a:buFont typeface="Calibri" pitchFamily="34" charset="0"/>
              <a:buChar char="-"/>
            </a:pPr>
            <a:r>
              <a:rPr lang="fr-FR" sz="1300" dirty="0"/>
              <a:t>A l’écoute des émotions</a:t>
            </a:r>
          </a:p>
          <a:p>
            <a:pPr marL="394127" indent="-197064">
              <a:spcAft>
                <a:spcPts val="653"/>
              </a:spcAft>
              <a:buFont typeface="Calibri" pitchFamily="34" charset="0"/>
              <a:buChar char="-"/>
            </a:pPr>
            <a:r>
              <a:rPr lang="fr-FR" sz="1300" dirty="0"/>
              <a:t>Le respect des rythmes</a:t>
            </a:r>
          </a:p>
          <a:p>
            <a:pPr marL="394127" indent="-197064">
              <a:spcAft>
                <a:spcPts val="653"/>
              </a:spcAft>
              <a:buFont typeface="Calibri" pitchFamily="34" charset="0"/>
              <a:buChar char="-"/>
            </a:pPr>
            <a:r>
              <a:rPr lang="fr-FR" sz="1300" dirty="0"/>
              <a:t>Ce que les parents nous disent</a:t>
            </a:r>
          </a:p>
          <a:p>
            <a:pPr marL="394127" indent="-197064">
              <a:spcAft>
                <a:spcPts val="653"/>
              </a:spcAft>
              <a:buFont typeface="Calibri" pitchFamily="34" charset="0"/>
              <a:buChar char="-"/>
            </a:pPr>
            <a:r>
              <a:rPr lang="fr-FR" sz="1300" dirty="0"/>
              <a:t>Saveurs bio au Jardin des petits</a:t>
            </a:r>
            <a:endParaRPr lang="fr-FR" dirty="0"/>
          </a:p>
        </p:txBody>
      </p:sp>
      <p:sp>
        <p:nvSpPr>
          <p:cNvPr id="5" name="Rectangle 4"/>
          <p:cNvSpPr/>
          <p:nvPr/>
        </p:nvSpPr>
        <p:spPr>
          <a:xfrm>
            <a:off x="209929" y="6559357"/>
            <a:ext cx="3789421" cy="441140"/>
          </a:xfrm>
          <a:prstGeom prst="rect">
            <a:avLst/>
          </a:prstGeom>
          <a:noFill/>
        </p:spPr>
        <p:txBody>
          <a:bodyPr wrap="square" lIns="99569" tIns="49785" rIns="99569" bIns="49785">
            <a:spAutoFit/>
          </a:bodyPr>
          <a:lstStyle/>
          <a:p>
            <a:r>
              <a:rPr lang="fr-FR" sz="2200" b="1" dirty="0">
                <a:solidFill>
                  <a:srgbClr val="D42F44"/>
                </a:solidFill>
                <a:ea typeface="+mj-ea"/>
                <a:cs typeface="+mj-cs"/>
              </a:rPr>
              <a:t>www.lejardindespetits.fr</a:t>
            </a:r>
            <a:endParaRPr lang="fr-FR" sz="1700" b="1" dirty="0">
              <a:solidFill>
                <a:srgbClr val="D42F44"/>
              </a:solidFill>
            </a:endParaRPr>
          </a:p>
        </p:txBody>
      </p:sp>
      <p:sp>
        <p:nvSpPr>
          <p:cNvPr id="8" name="Rectangle 7"/>
          <p:cNvSpPr/>
          <p:nvPr/>
        </p:nvSpPr>
        <p:spPr>
          <a:xfrm>
            <a:off x="0" y="287378"/>
            <a:ext cx="2483582" cy="644742"/>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EN SAVOIR PLUS ?</a:t>
            </a:r>
          </a:p>
          <a:p>
            <a:endParaRPr lang="fr-FR" sz="1500" b="1"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JM HERBILLON\Documents\PRIMENFANCE\Com &amp; Com\Eléments graphiques\LOGO-petits-pois.jpg"/>
          <p:cNvPicPr>
            <a:picLocks noChangeAspect="1" noChangeArrowheads="1"/>
          </p:cNvPicPr>
          <p:nvPr/>
        </p:nvPicPr>
        <p:blipFill>
          <a:blip r:embed="rId2" cstate="print"/>
          <a:srcRect/>
          <a:stretch>
            <a:fillRect/>
          </a:stretch>
        </p:blipFill>
        <p:spPr bwMode="auto">
          <a:xfrm>
            <a:off x="7788772" y="753866"/>
            <a:ext cx="2718719" cy="962570"/>
          </a:xfrm>
          <a:prstGeom prst="rect">
            <a:avLst/>
          </a:prstGeom>
          <a:noFill/>
        </p:spPr>
      </p:pic>
      <p:pic>
        <p:nvPicPr>
          <p:cNvPr id="11" name="Picture 2" descr="C:\Users\JM HERBILLON\Documents\PRIMENFANCE\Com &amp; Com\Eléments graphiques\barre-couleur-horizontale.png"/>
          <p:cNvPicPr>
            <a:picLocks noChangeAspect="1" noChangeArrowheads="1"/>
          </p:cNvPicPr>
          <p:nvPr/>
        </p:nvPicPr>
        <p:blipFill>
          <a:blip r:embed="rId3" cstate="print"/>
          <a:srcRect/>
          <a:stretch>
            <a:fillRect/>
          </a:stretch>
        </p:blipFill>
        <p:spPr bwMode="auto">
          <a:xfrm>
            <a:off x="1220442" y="7035712"/>
            <a:ext cx="9010401" cy="379374"/>
          </a:xfrm>
          <a:prstGeom prst="rect">
            <a:avLst/>
          </a:prstGeom>
          <a:noFill/>
        </p:spPr>
      </p:pic>
      <p:pic>
        <p:nvPicPr>
          <p:cNvPr id="12" name="Image 11" descr="3visuels1.jpg"/>
          <p:cNvPicPr>
            <a:picLocks noChangeAspect="1"/>
          </p:cNvPicPr>
          <p:nvPr/>
        </p:nvPicPr>
        <p:blipFill>
          <a:blip r:embed="rId4" cstate="print"/>
          <a:stretch>
            <a:fillRect/>
          </a:stretch>
        </p:blipFill>
        <p:spPr>
          <a:xfrm>
            <a:off x="294139" y="5050906"/>
            <a:ext cx="760975" cy="692046"/>
          </a:xfrm>
          <a:prstGeom prst="rect">
            <a:avLst/>
          </a:prstGeom>
        </p:spPr>
      </p:pic>
      <p:pic>
        <p:nvPicPr>
          <p:cNvPr id="13" name="Image 12" descr="3visuels2.jpg"/>
          <p:cNvPicPr>
            <a:picLocks noChangeAspect="1"/>
          </p:cNvPicPr>
          <p:nvPr/>
        </p:nvPicPr>
        <p:blipFill>
          <a:blip r:embed="rId5" cstate="print"/>
          <a:stretch>
            <a:fillRect/>
          </a:stretch>
        </p:blipFill>
        <p:spPr>
          <a:xfrm>
            <a:off x="294139" y="6638749"/>
            <a:ext cx="757884" cy="689010"/>
          </a:xfrm>
          <a:prstGeom prst="rect">
            <a:avLst/>
          </a:prstGeom>
        </p:spPr>
      </p:pic>
      <p:pic>
        <p:nvPicPr>
          <p:cNvPr id="14" name="Image 13" descr="3visuels3.jpg"/>
          <p:cNvPicPr>
            <a:picLocks noChangeAspect="1"/>
          </p:cNvPicPr>
          <p:nvPr/>
        </p:nvPicPr>
        <p:blipFill>
          <a:blip r:embed="rId6" cstate="print"/>
          <a:stretch>
            <a:fillRect/>
          </a:stretch>
        </p:blipFill>
        <p:spPr>
          <a:xfrm>
            <a:off x="294139" y="5844828"/>
            <a:ext cx="757884" cy="707975"/>
          </a:xfrm>
          <a:prstGeom prst="rect">
            <a:avLst/>
          </a:prstGeom>
        </p:spPr>
      </p:pic>
      <p:pic>
        <p:nvPicPr>
          <p:cNvPr id="17" name="Image 16" descr="LOGO-texte - Copie.tif"/>
          <p:cNvPicPr>
            <a:picLocks noChangeAspect="1"/>
          </p:cNvPicPr>
          <p:nvPr/>
        </p:nvPicPr>
        <p:blipFill>
          <a:blip r:embed="rId7" cstate="print"/>
          <a:stretch>
            <a:fillRect/>
          </a:stretch>
        </p:blipFill>
        <p:spPr>
          <a:xfrm>
            <a:off x="666180" y="540271"/>
            <a:ext cx="3834532" cy="1076890"/>
          </a:xfrm>
          <a:prstGeom prst="rect">
            <a:avLst/>
          </a:prstGeom>
        </p:spPr>
      </p:pic>
      <p:sp>
        <p:nvSpPr>
          <p:cNvPr id="19" name="ZoneTexte 18"/>
          <p:cNvSpPr txBox="1"/>
          <p:nvPr/>
        </p:nvSpPr>
        <p:spPr>
          <a:xfrm>
            <a:off x="1962324" y="2124447"/>
            <a:ext cx="2719014" cy="400110"/>
          </a:xfrm>
          <a:prstGeom prst="rect">
            <a:avLst/>
          </a:prstGeom>
          <a:noFill/>
        </p:spPr>
        <p:txBody>
          <a:bodyPr wrap="none" rtlCol="0">
            <a:spAutoFit/>
          </a:bodyPr>
          <a:lstStyle/>
          <a:p>
            <a:r>
              <a:rPr lang="fr-FR" b="1" u="sng" dirty="0">
                <a:solidFill>
                  <a:schemeClr val="accent3">
                    <a:lumMod val="50000"/>
                  </a:schemeClr>
                </a:solidFill>
              </a:rPr>
              <a:t>Un projet soutenu par</a:t>
            </a:r>
            <a:r>
              <a:rPr lang="fr-FR" b="1" dirty="0">
                <a:solidFill>
                  <a:schemeClr val="accent3">
                    <a:lumMod val="50000"/>
                  </a:schemeClr>
                </a:solidFill>
              </a:rPr>
              <a:t> : </a:t>
            </a:r>
          </a:p>
        </p:txBody>
      </p:sp>
      <p:pic>
        <p:nvPicPr>
          <p:cNvPr id="1026" name="Picture 2" descr="Cliquez pour accéder à la page d'accueil">
            <a:hlinkClick r:id="rId8" tooltip="Cliquez pour accéder à la page d’accueil"/>
          </p:cNvPr>
          <p:cNvPicPr>
            <a:picLocks noChangeAspect="1" noChangeArrowheads="1"/>
          </p:cNvPicPr>
          <p:nvPr/>
        </p:nvPicPr>
        <p:blipFill>
          <a:blip r:embed="rId9" cstate="print"/>
          <a:srcRect/>
          <a:stretch>
            <a:fillRect/>
          </a:stretch>
        </p:blipFill>
        <p:spPr bwMode="auto">
          <a:xfrm>
            <a:off x="5130676" y="5173951"/>
            <a:ext cx="2304256" cy="624070"/>
          </a:xfrm>
          <a:prstGeom prst="rect">
            <a:avLst/>
          </a:prstGeom>
          <a:noFill/>
        </p:spPr>
      </p:pic>
      <p:pic>
        <p:nvPicPr>
          <p:cNvPr id="1028" name="Picture 4" descr="http://t2.gstatic.com/images?q=tbn:ANd9GcSKvgNlrGdQJDo-fjxFf-j1BLA6PMCDgqb-f5-er3ukxt1iWNeqLokfnGE">
            <a:hlinkClick r:id="rId10"/>
          </p:cNvPr>
          <p:cNvPicPr>
            <a:picLocks noChangeAspect="1" noChangeArrowheads="1"/>
          </p:cNvPicPr>
          <p:nvPr/>
        </p:nvPicPr>
        <p:blipFill>
          <a:blip r:embed="rId11" cstate="print"/>
          <a:srcRect/>
          <a:stretch>
            <a:fillRect/>
          </a:stretch>
        </p:blipFill>
        <p:spPr bwMode="auto">
          <a:xfrm>
            <a:off x="5778748" y="2916535"/>
            <a:ext cx="609600" cy="1038225"/>
          </a:xfrm>
          <a:prstGeom prst="rect">
            <a:avLst/>
          </a:prstGeom>
          <a:noFill/>
        </p:spPr>
      </p:pic>
      <p:sp>
        <p:nvSpPr>
          <p:cNvPr id="25" name="ZoneTexte 24"/>
          <p:cNvSpPr txBox="1"/>
          <p:nvPr/>
        </p:nvSpPr>
        <p:spPr>
          <a:xfrm>
            <a:off x="5274692" y="4017476"/>
            <a:ext cx="1685077" cy="338554"/>
          </a:xfrm>
          <a:prstGeom prst="rect">
            <a:avLst/>
          </a:prstGeom>
          <a:noFill/>
        </p:spPr>
        <p:txBody>
          <a:bodyPr wrap="none" rtlCol="0">
            <a:spAutoFit/>
          </a:bodyPr>
          <a:lstStyle/>
          <a:p>
            <a:r>
              <a:rPr lang="fr-FR" sz="1600" b="1" dirty="0"/>
              <a:t>La ville de Colmar</a:t>
            </a:r>
          </a:p>
        </p:txBody>
      </p:sp>
      <p:sp>
        <p:nvSpPr>
          <p:cNvPr id="26" name="ZoneTexte 25"/>
          <p:cNvSpPr txBox="1"/>
          <p:nvPr/>
        </p:nvSpPr>
        <p:spPr>
          <a:xfrm>
            <a:off x="1962324" y="3954760"/>
            <a:ext cx="2520280" cy="584775"/>
          </a:xfrm>
          <a:prstGeom prst="rect">
            <a:avLst/>
          </a:prstGeom>
          <a:noFill/>
        </p:spPr>
        <p:txBody>
          <a:bodyPr wrap="square" rtlCol="0">
            <a:spAutoFit/>
          </a:bodyPr>
          <a:lstStyle/>
          <a:p>
            <a:pPr algn="ctr"/>
            <a:r>
              <a:rPr lang="fr-FR" sz="1600" b="1" dirty="0"/>
              <a:t>La Caisse d’Allocations Familiales du Haut-Rhin</a:t>
            </a:r>
          </a:p>
        </p:txBody>
      </p:sp>
      <p:sp>
        <p:nvSpPr>
          <p:cNvPr id="28" name="ZoneTexte 27"/>
          <p:cNvSpPr txBox="1"/>
          <p:nvPr/>
        </p:nvSpPr>
        <p:spPr>
          <a:xfrm>
            <a:off x="7938988" y="4028509"/>
            <a:ext cx="1584473" cy="584775"/>
          </a:xfrm>
          <a:prstGeom prst="rect">
            <a:avLst/>
          </a:prstGeom>
          <a:noFill/>
        </p:spPr>
        <p:txBody>
          <a:bodyPr wrap="none" rtlCol="0">
            <a:spAutoFit/>
          </a:bodyPr>
          <a:lstStyle/>
          <a:p>
            <a:pPr algn="ctr"/>
            <a:r>
              <a:rPr lang="fr-FR" sz="1600" b="1" dirty="0"/>
              <a:t>Le département </a:t>
            </a:r>
          </a:p>
          <a:p>
            <a:pPr algn="ctr"/>
            <a:r>
              <a:rPr lang="fr-FR" sz="1600" b="1" dirty="0"/>
              <a:t>du Haut-Rhin</a:t>
            </a:r>
          </a:p>
        </p:txBody>
      </p:sp>
      <p:pic>
        <p:nvPicPr>
          <p:cNvPr id="1030" name="Picture 6" descr="http://t3.gstatic.com/images?q=tbn:ANd9GcSv7wW4iMJVzKsDecmxAJicBssZHdtLHBmTyROFRvnwCJ6BQr5HAohYIHPr">
            <a:hlinkClick r:id="rId12"/>
          </p:cNvPr>
          <p:cNvPicPr>
            <a:picLocks noChangeAspect="1" noChangeArrowheads="1"/>
          </p:cNvPicPr>
          <p:nvPr/>
        </p:nvPicPr>
        <p:blipFill>
          <a:blip r:embed="rId13" cstate="print"/>
          <a:srcRect/>
          <a:stretch>
            <a:fillRect/>
          </a:stretch>
        </p:blipFill>
        <p:spPr bwMode="auto">
          <a:xfrm>
            <a:off x="8227019" y="3018656"/>
            <a:ext cx="1092589" cy="907926"/>
          </a:xfrm>
          <a:prstGeom prst="rect">
            <a:avLst/>
          </a:prstGeom>
          <a:noFill/>
        </p:spPr>
      </p:pic>
      <p:sp>
        <p:nvSpPr>
          <p:cNvPr id="29" name="ZoneTexte 28"/>
          <p:cNvSpPr txBox="1"/>
          <p:nvPr/>
        </p:nvSpPr>
        <p:spPr>
          <a:xfrm>
            <a:off x="5490716" y="5826968"/>
            <a:ext cx="1418465" cy="369332"/>
          </a:xfrm>
          <a:prstGeom prst="rect">
            <a:avLst/>
          </a:prstGeom>
          <a:noFill/>
        </p:spPr>
        <p:txBody>
          <a:bodyPr wrap="none" rtlCol="0">
            <a:spAutoFit/>
          </a:bodyPr>
          <a:lstStyle/>
          <a:p>
            <a:r>
              <a:rPr lang="fr-FR" sz="1800" b="1" dirty="0"/>
              <a:t>Alsace active</a:t>
            </a:r>
          </a:p>
        </p:txBody>
      </p:sp>
      <p:pic>
        <p:nvPicPr>
          <p:cNvPr id="1032" name="Picture 8" descr="http://t2.gstatic.com/images?q=tbn:ANd9GcQVzz8SD-FxV57BoY9fA3sArhofpzWrNm1QBFfIBqbz0kooKRBWCA">
            <a:hlinkClick r:id="rId14"/>
          </p:cNvPr>
          <p:cNvPicPr>
            <a:picLocks noChangeAspect="1" noChangeArrowheads="1"/>
          </p:cNvPicPr>
          <p:nvPr/>
        </p:nvPicPr>
        <p:blipFill>
          <a:blip r:embed="rId15" cstate="print"/>
          <a:srcRect/>
          <a:stretch>
            <a:fillRect/>
          </a:stretch>
        </p:blipFill>
        <p:spPr bwMode="auto">
          <a:xfrm>
            <a:off x="2970436" y="3018656"/>
            <a:ext cx="675767" cy="864096"/>
          </a:xfrm>
          <a:prstGeom prst="rect">
            <a:avLst/>
          </a:prstGeom>
          <a:noFill/>
        </p:spPr>
      </p:pic>
      <p:pic>
        <p:nvPicPr>
          <p:cNvPr id="1034" name="Picture 10" descr="http://t2.gstatic.com/images?q=tbn:ANd9GcRcye7a1ZdQJPiBlQXuj3pCpk0M8quo_HBVbaywB7g0uJqSAof4o0o-NA">
            <a:hlinkClick r:id="rId16"/>
          </p:cNvPr>
          <p:cNvPicPr>
            <a:picLocks noChangeAspect="1" noChangeArrowheads="1"/>
          </p:cNvPicPr>
          <p:nvPr/>
        </p:nvPicPr>
        <p:blipFill>
          <a:blip r:embed="rId17" cstate="print"/>
          <a:srcRect/>
          <a:stretch>
            <a:fillRect/>
          </a:stretch>
        </p:blipFill>
        <p:spPr bwMode="auto">
          <a:xfrm>
            <a:off x="2740307" y="4890864"/>
            <a:ext cx="1191013" cy="995933"/>
          </a:xfrm>
          <a:prstGeom prst="rect">
            <a:avLst/>
          </a:prstGeom>
          <a:noFill/>
        </p:spPr>
      </p:pic>
      <p:sp>
        <p:nvSpPr>
          <p:cNvPr id="30" name="ZoneTexte 29"/>
          <p:cNvSpPr txBox="1"/>
          <p:nvPr/>
        </p:nvSpPr>
        <p:spPr>
          <a:xfrm>
            <a:off x="2106340" y="5826968"/>
            <a:ext cx="2952328" cy="584775"/>
          </a:xfrm>
          <a:prstGeom prst="rect">
            <a:avLst/>
          </a:prstGeom>
          <a:noFill/>
        </p:spPr>
        <p:txBody>
          <a:bodyPr wrap="square" rtlCol="0">
            <a:spAutoFit/>
          </a:bodyPr>
          <a:lstStyle/>
          <a:p>
            <a:pPr algn="ctr"/>
            <a:r>
              <a:rPr lang="fr-FR" sz="1600" b="1" dirty="0"/>
              <a:t>La Mutualité Sociale </a:t>
            </a:r>
          </a:p>
          <a:p>
            <a:pPr algn="ctr"/>
            <a:r>
              <a:rPr lang="fr-FR" sz="1600" b="1" dirty="0"/>
              <a:t>Agricole du Haut-Rhin</a:t>
            </a:r>
          </a:p>
        </p:txBody>
      </p:sp>
      <p:pic>
        <p:nvPicPr>
          <p:cNvPr id="1038" name="Picture 14" descr="http://t0.gstatic.com/images?q=tbn:ANd9GcSoxmuYCsWW-LsHkXnC6ow0w7dsl5zYapDeu7yKTtzWhdVFgnvGMQ">
            <a:hlinkClick r:id="rId18"/>
          </p:cNvPr>
          <p:cNvPicPr>
            <a:picLocks noChangeAspect="1" noChangeArrowheads="1"/>
          </p:cNvPicPr>
          <p:nvPr/>
        </p:nvPicPr>
        <p:blipFill>
          <a:blip r:embed="rId19" cstate="print"/>
          <a:srcRect/>
          <a:stretch>
            <a:fillRect/>
          </a:stretch>
        </p:blipFill>
        <p:spPr bwMode="auto">
          <a:xfrm>
            <a:off x="8371036" y="5034880"/>
            <a:ext cx="863235" cy="751335"/>
          </a:xfrm>
          <a:prstGeom prst="rect">
            <a:avLst/>
          </a:prstGeom>
          <a:noFill/>
        </p:spPr>
      </p:pic>
      <p:sp>
        <p:nvSpPr>
          <p:cNvPr id="31" name="ZoneTexte 30"/>
          <p:cNvSpPr txBox="1"/>
          <p:nvPr/>
        </p:nvSpPr>
        <p:spPr>
          <a:xfrm>
            <a:off x="7722964" y="5826968"/>
            <a:ext cx="2304256" cy="646331"/>
          </a:xfrm>
          <a:prstGeom prst="rect">
            <a:avLst/>
          </a:prstGeom>
          <a:noFill/>
        </p:spPr>
        <p:txBody>
          <a:bodyPr wrap="square" rtlCol="0">
            <a:spAutoFit/>
          </a:bodyPr>
          <a:lstStyle/>
          <a:p>
            <a:pPr algn="ctr"/>
            <a:r>
              <a:rPr lang="fr-FR" sz="1800" b="1" dirty="0"/>
              <a:t>La Société financière de la NEF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M HERBILLON\Documents\PRIMENFANCE\Com &amp; Com\Eléments graphiques\PlanColmar.tiff"/>
          <p:cNvPicPr>
            <a:picLocks noChangeAspect="1" noChangeArrowheads="1"/>
          </p:cNvPicPr>
          <p:nvPr/>
        </p:nvPicPr>
        <p:blipFill>
          <a:blip r:embed="rId2" cstate="print"/>
          <a:srcRect/>
          <a:stretch>
            <a:fillRect/>
          </a:stretch>
        </p:blipFill>
        <p:spPr bwMode="auto">
          <a:xfrm>
            <a:off x="3578303" y="1849565"/>
            <a:ext cx="6315702" cy="5148356"/>
          </a:xfrm>
          <a:prstGeom prst="rect">
            <a:avLst/>
          </a:prstGeom>
          <a:noFill/>
        </p:spPr>
      </p:pic>
      <p:pic>
        <p:nvPicPr>
          <p:cNvPr id="16" name="Image 15" descr="3visuels1.jpg"/>
          <p:cNvPicPr>
            <a:picLocks noChangeAspect="1"/>
          </p:cNvPicPr>
          <p:nvPr/>
        </p:nvPicPr>
        <p:blipFill>
          <a:blip r:embed="rId3" cstate="print"/>
          <a:stretch>
            <a:fillRect/>
          </a:stretch>
        </p:blipFill>
        <p:spPr>
          <a:xfrm>
            <a:off x="294139" y="5050906"/>
            <a:ext cx="760975" cy="692046"/>
          </a:xfrm>
          <a:prstGeom prst="rect">
            <a:avLst/>
          </a:prstGeom>
        </p:spPr>
      </p:pic>
      <p:pic>
        <p:nvPicPr>
          <p:cNvPr id="17" name="Image 16" descr="3visuels2.jpg"/>
          <p:cNvPicPr>
            <a:picLocks noChangeAspect="1"/>
          </p:cNvPicPr>
          <p:nvPr/>
        </p:nvPicPr>
        <p:blipFill>
          <a:blip r:embed="rId4" cstate="print"/>
          <a:stretch>
            <a:fillRect/>
          </a:stretch>
        </p:blipFill>
        <p:spPr>
          <a:xfrm>
            <a:off x="294139" y="6638749"/>
            <a:ext cx="757884" cy="689010"/>
          </a:xfrm>
          <a:prstGeom prst="rect">
            <a:avLst/>
          </a:prstGeom>
        </p:spPr>
      </p:pic>
      <p:pic>
        <p:nvPicPr>
          <p:cNvPr id="18" name="Image 17" descr="3visuels3.jpg"/>
          <p:cNvPicPr>
            <a:picLocks noChangeAspect="1"/>
          </p:cNvPicPr>
          <p:nvPr/>
        </p:nvPicPr>
        <p:blipFill>
          <a:blip r:embed="rId5" cstate="print"/>
          <a:stretch>
            <a:fillRect/>
          </a:stretch>
        </p:blipFill>
        <p:spPr>
          <a:xfrm>
            <a:off x="294139" y="5844828"/>
            <a:ext cx="757884" cy="707975"/>
          </a:xfrm>
          <a:prstGeom prst="rect">
            <a:avLst/>
          </a:prstGeom>
        </p:spPr>
      </p:pic>
      <p:pic>
        <p:nvPicPr>
          <p:cNvPr id="19" name="Picture 5" descr="C:\Users\JM HERBILLON\Documents\PRIMENFANCE\Com &amp; Com\Eléments graphiques\LOGO-petits-pois.jpg"/>
          <p:cNvPicPr>
            <a:picLocks noChangeAspect="1" noChangeArrowheads="1"/>
          </p:cNvPicPr>
          <p:nvPr/>
        </p:nvPicPr>
        <p:blipFill>
          <a:blip r:embed="rId6" cstate="print"/>
          <a:srcRect/>
          <a:stretch>
            <a:fillRect/>
          </a:stretch>
        </p:blipFill>
        <p:spPr bwMode="auto">
          <a:xfrm>
            <a:off x="7788772" y="753866"/>
            <a:ext cx="2718719" cy="962570"/>
          </a:xfrm>
          <a:prstGeom prst="rect">
            <a:avLst/>
          </a:prstGeom>
          <a:noFill/>
        </p:spPr>
      </p:pic>
      <p:sp>
        <p:nvSpPr>
          <p:cNvPr id="20" name="Rectangle 19"/>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LOCALISATION DE LA CRÈCHE              </a:t>
            </a:r>
            <a:endParaRPr lang="fr-FR" sz="1500" b="1" dirty="0">
              <a:solidFill>
                <a:schemeClr val="bg1"/>
              </a:solidFill>
            </a:endParaRPr>
          </a:p>
        </p:txBody>
      </p:sp>
      <p:sp>
        <p:nvSpPr>
          <p:cNvPr id="21" name="Titre 1"/>
          <p:cNvSpPr txBox="1">
            <a:spLocks/>
          </p:cNvSpPr>
          <p:nvPr/>
        </p:nvSpPr>
        <p:spPr>
          <a:xfrm>
            <a:off x="378348" y="922514"/>
            <a:ext cx="7578842" cy="1260211"/>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Au cœur du Pôle européen d’activités de Colmar, à deux pas de la gare</a:t>
            </a:r>
          </a:p>
        </p:txBody>
      </p:sp>
      <p:pic>
        <p:nvPicPr>
          <p:cNvPr id="25" name="Picture 2" descr="C:\Users\JM HERBILLON\Documents\PRIMENFANCE\Com &amp; Com\Eléments graphiques\barre-couleur-horizontale.png"/>
          <p:cNvPicPr>
            <a:picLocks noChangeAspect="1" noChangeArrowheads="1"/>
          </p:cNvPicPr>
          <p:nvPr/>
        </p:nvPicPr>
        <p:blipFill>
          <a:blip r:embed="rId7" cstate="print"/>
          <a:srcRect/>
          <a:stretch>
            <a:fillRect/>
          </a:stretch>
        </p:blipFill>
        <p:spPr bwMode="auto">
          <a:xfrm>
            <a:off x="1220442" y="7035712"/>
            <a:ext cx="9010401" cy="379374"/>
          </a:xfrm>
          <a:prstGeom prst="rect">
            <a:avLst/>
          </a:prstGeom>
          <a:noFill/>
        </p:spPr>
      </p:pic>
      <p:sp>
        <p:nvSpPr>
          <p:cNvPr id="26" name="ZoneTexte 25"/>
          <p:cNvSpPr txBox="1"/>
          <p:nvPr/>
        </p:nvSpPr>
        <p:spPr>
          <a:xfrm>
            <a:off x="7536144" y="7306760"/>
            <a:ext cx="2610490" cy="254503"/>
          </a:xfrm>
          <a:prstGeom prst="rect">
            <a:avLst/>
          </a:prstGeom>
          <a:noFill/>
        </p:spPr>
        <p:txBody>
          <a:bodyPr wrap="square" lIns="99569" tIns="49785" rIns="99569" bIns="49785" rtlCol="0">
            <a:spAutoFit/>
          </a:bodyPr>
          <a:lstStyle/>
          <a:p>
            <a:r>
              <a:rPr lang="fr-FR" sz="1000" b="1" dirty="0"/>
              <a:t>Crédits photos : seltz constructions</a:t>
            </a:r>
          </a:p>
        </p:txBody>
      </p:sp>
      <p:pic>
        <p:nvPicPr>
          <p:cNvPr id="22" name="Image 21" descr="LOGO-texte - Copie.tif"/>
          <p:cNvPicPr>
            <a:picLocks noChangeAspect="1"/>
          </p:cNvPicPr>
          <p:nvPr/>
        </p:nvPicPr>
        <p:blipFill>
          <a:blip r:embed="rId8" cstate="print"/>
          <a:stretch>
            <a:fillRect/>
          </a:stretch>
        </p:blipFill>
        <p:spPr>
          <a:xfrm>
            <a:off x="6727761" y="3983143"/>
            <a:ext cx="1283235" cy="339767"/>
          </a:xfrm>
          <a:prstGeom prst="rect">
            <a:avLst/>
          </a:prstGeom>
        </p:spPr>
      </p:pic>
      <p:sp>
        <p:nvSpPr>
          <p:cNvPr id="27" name="Arc 26"/>
          <p:cNvSpPr/>
          <p:nvPr/>
        </p:nvSpPr>
        <p:spPr>
          <a:xfrm rot="5400000">
            <a:off x="4347073" y="-378095"/>
            <a:ext cx="1746627" cy="7999888"/>
          </a:xfrm>
          <a:prstGeom prst="arc">
            <a:avLst>
              <a:gd name="adj1" fmla="val 17741042"/>
              <a:gd name="adj2" fmla="val 5761268"/>
            </a:avLst>
          </a:prstGeom>
          <a:ln w="38100">
            <a:solidFill>
              <a:schemeClr val="accent4">
                <a:lumMod val="50000"/>
              </a:schemeClr>
            </a:solidFill>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9569" tIns="49785" rIns="99569" bIns="49785" rtlCol="0" anchor="ctr"/>
          <a:lstStyle/>
          <a:p>
            <a:pPr algn="ctr"/>
            <a:endParaRPr lang="fr-FR" dirty="0"/>
          </a:p>
        </p:txBody>
      </p:sp>
      <p:pic>
        <p:nvPicPr>
          <p:cNvPr id="2052" name="Picture 4" descr="C:\Users\JM HERBILLON\Pictures\2011-03-21 Février - Mars 2011\Février - Mars 2011 019 bis.jpg"/>
          <p:cNvPicPr>
            <a:picLocks noChangeAspect="1" noChangeArrowheads="1"/>
          </p:cNvPicPr>
          <p:nvPr/>
        </p:nvPicPr>
        <p:blipFill>
          <a:blip r:embed="rId9" cstate="print"/>
          <a:srcRect/>
          <a:stretch>
            <a:fillRect/>
          </a:stretch>
        </p:blipFill>
        <p:spPr bwMode="auto">
          <a:xfrm>
            <a:off x="1641489" y="2113396"/>
            <a:ext cx="1599977" cy="2655609"/>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3visuels1.jpg"/>
          <p:cNvPicPr>
            <a:picLocks noChangeAspect="1"/>
          </p:cNvPicPr>
          <p:nvPr/>
        </p:nvPicPr>
        <p:blipFill>
          <a:blip r:embed="rId2" cstate="print"/>
          <a:stretch>
            <a:fillRect/>
          </a:stretch>
        </p:blipFill>
        <p:spPr>
          <a:xfrm>
            <a:off x="294139" y="5050906"/>
            <a:ext cx="760975" cy="692046"/>
          </a:xfrm>
          <a:prstGeom prst="rect">
            <a:avLst/>
          </a:prstGeom>
        </p:spPr>
      </p:pic>
      <p:pic>
        <p:nvPicPr>
          <p:cNvPr id="17" name="Image 16" descr="3visuels2.jpg"/>
          <p:cNvPicPr>
            <a:picLocks noChangeAspect="1"/>
          </p:cNvPicPr>
          <p:nvPr/>
        </p:nvPicPr>
        <p:blipFill>
          <a:blip r:embed="rId3" cstate="print"/>
          <a:stretch>
            <a:fillRect/>
          </a:stretch>
        </p:blipFill>
        <p:spPr>
          <a:xfrm>
            <a:off x="294139" y="6638749"/>
            <a:ext cx="757884" cy="689010"/>
          </a:xfrm>
          <a:prstGeom prst="rect">
            <a:avLst/>
          </a:prstGeom>
        </p:spPr>
      </p:pic>
      <p:pic>
        <p:nvPicPr>
          <p:cNvPr id="18" name="Image 17" descr="3visuels3.jpg"/>
          <p:cNvPicPr>
            <a:picLocks noChangeAspect="1"/>
          </p:cNvPicPr>
          <p:nvPr/>
        </p:nvPicPr>
        <p:blipFill>
          <a:blip r:embed="rId4" cstate="print"/>
          <a:stretch>
            <a:fillRect/>
          </a:stretch>
        </p:blipFill>
        <p:spPr>
          <a:xfrm>
            <a:off x="294139" y="5844828"/>
            <a:ext cx="757884" cy="707975"/>
          </a:xfrm>
          <a:prstGeom prst="rect">
            <a:avLst/>
          </a:prstGeom>
        </p:spPr>
      </p:pic>
      <p:pic>
        <p:nvPicPr>
          <p:cNvPr id="19" name="Picture 5" descr="C:\Users\JM HERBILLON\Documents\PRIMENFANCE\Com &amp; Com\Eléments graphiques\LOGO-petits-pois.jpg"/>
          <p:cNvPicPr>
            <a:picLocks noChangeAspect="1" noChangeArrowheads="1"/>
          </p:cNvPicPr>
          <p:nvPr/>
        </p:nvPicPr>
        <p:blipFill>
          <a:blip r:embed="rId5" cstate="print"/>
          <a:srcRect/>
          <a:stretch>
            <a:fillRect/>
          </a:stretch>
        </p:blipFill>
        <p:spPr bwMode="auto">
          <a:xfrm>
            <a:off x="7788772" y="753866"/>
            <a:ext cx="2718719" cy="962570"/>
          </a:xfrm>
          <a:prstGeom prst="rect">
            <a:avLst/>
          </a:prstGeom>
          <a:noFill/>
        </p:spPr>
      </p:pic>
      <p:sp>
        <p:nvSpPr>
          <p:cNvPr id="21" name="Titre 1"/>
          <p:cNvSpPr txBox="1">
            <a:spLocks/>
          </p:cNvSpPr>
          <p:nvPr/>
        </p:nvSpPr>
        <p:spPr>
          <a:xfrm>
            <a:off x="378348" y="1557651"/>
            <a:ext cx="7831470" cy="1260211"/>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Trois types d’accueil pour répondre aux besoins différenciés des parents et des entreprises</a:t>
            </a:r>
          </a:p>
        </p:txBody>
      </p:sp>
      <p:pic>
        <p:nvPicPr>
          <p:cNvPr id="25" name="Picture 2" descr="C:\Users\JM HERBILLON\Documents\PRIMENFANCE\Com &amp; Com\Eléments graphiques\barre-couleur-horizontale.png"/>
          <p:cNvPicPr>
            <a:picLocks noChangeAspect="1" noChangeArrowheads="1"/>
          </p:cNvPicPr>
          <p:nvPr/>
        </p:nvPicPr>
        <p:blipFill>
          <a:blip r:embed="rId6" cstate="print"/>
          <a:srcRect/>
          <a:stretch>
            <a:fillRect/>
          </a:stretch>
        </p:blipFill>
        <p:spPr bwMode="auto">
          <a:xfrm>
            <a:off x="1220442" y="7035712"/>
            <a:ext cx="9010401" cy="379374"/>
          </a:xfrm>
          <a:prstGeom prst="rect">
            <a:avLst/>
          </a:prstGeom>
          <a:noFill/>
        </p:spPr>
      </p:pic>
      <p:sp>
        <p:nvSpPr>
          <p:cNvPr id="14" name="Rectangle 13"/>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PR</a:t>
            </a:r>
            <a:r>
              <a:rPr lang="fr-FR" b="1" dirty="0">
                <a:solidFill>
                  <a:schemeClr val="bg1"/>
                </a:solidFill>
              </a:rPr>
              <a:t>É</a:t>
            </a:r>
            <a:r>
              <a:rPr lang="fr-FR" b="1" dirty="0">
                <a:solidFill>
                  <a:schemeClr val="bg1"/>
                </a:solidFill>
                <a:ea typeface="+mj-ea"/>
                <a:cs typeface="+mj-cs"/>
              </a:rPr>
              <a:t>SENTATION G</a:t>
            </a:r>
            <a:r>
              <a:rPr lang="fr-FR" b="1" dirty="0">
                <a:solidFill>
                  <a:schemeClr val="bg1"/>
                </a:solidFill>
              </a:rPr>
              <a:t>É</a:t>
            </a:r>
            <a:r>
              <a:rPr lang="fr-FR" b="1" dirty="0">
                <a:solidFill>
                  <a:schemeClr val="bg1"/>
                </a:solidFill>
                <a:ea typeface="+mj-ea"/>
                <a:cs typeface="+mj-cs"/>
              </a:rPr>
              <a:t>N</a:t>
            </a:r>
            <a:r>
              <a:rPr lang="fr-FR" b="1" dirty="0">
                <a:solidFill>
                  <a:schemeClr val="bg1"/>
                </a:solidFill>
              </a:rPr>
              <a:t>É</a:t>
            </a:r>
            <a:r>
              <a:rPr lang="fr-FR" b="1" dirty="0">
                <a:solidFill>
                  <a:schemeClr val="bg1"/>
                </a:solidFill>
                <a:ea typeface="+mj-ea"/>
                <a:cs typeface="+mj-cs"/>
              </a:rPr>
              <a:t>RALE</a:t>
            </a:r>
            <a:endParaRPr lang="fr-FR" sz="1500" b="1" dirty="0">
              <a:solidFill>
                <a:schemeClr val="bg1"/>
              </a:solidFill>
            </a:endParaRPr>
          </a:p>
        </p:txBody>
      </p:sp>
      <p:sp>
        <p:nvSpPr>
          <p:cNvPr id="15" name="Rectangle 2"/>
          <p:cNvSpPr>
            <a:spLocks noChangeArrowheads="1"/>
          </p:cNvSpPr>
          <p:nvPr/>
        </p:nvSpPr>
        <p:spPr bwMode="auto">
          <a:xfrm>
            <a:off x="7620353" y="2538699"/>
            <a:ext cx="2442071" cy="4224748"/>
          </a:xfrm>
          <a:prstGeom prst="rect">
            <a:avLst/>
          </a:prstGeom>
          <a:noFill/>
          <a:ln w="9525">
            <a:solidFill>
              <a:schemeClr val="accent6">
                <a:lumMod val="75000"/>
              </a:schemeClr>
            </a:solidFill>
            <a:miter lim="800000"/>
            <a:headEnd/>
            <a:tailEnd/>
          </a:ln>
          <a:effectLst/>
        </p:spPr>
        <p:txBody>
          <a:bodyPr vert="horz" wrap="square" lIns="99569" tIns="49785" rIns="99569" bIns="49785" numCol="1" anchor="ctr" anchorCtr="0" compatLnSpc="1">
            <a:prstTxWarp prst="textNoShape">
              <a:avLst/>
            </a:prstTxWarp>
            <a:spAutoFit/>
          </a:bodyPr>
          <a:lstStyle/>
          <a:p>
            <a:pPr algn="ctr"/>
            <a:r>
              <a:rPr lang="fr-FR" sz="1700" b="1" dirty="0">
                <a:solidFill>
                  <a:schemeClr val="accent6">
                    <a:lumMod val="75000"/>
                  </a:schemeClr>
                </a:solidFill>
              </a:rPr>
              <a:t>HORAIRES D’OUVERTURE* </a:t>
            </a:r>
            <a:r>
              <a:rPr lang="fr-FR" sz="1200" dirty="0"/>
              <a:t>: </a:t>
            </a:r>
          </a:p>
          <a:p>
            <a:pPr algn="ctr"/>
            <a:endParaRPr lang="fr-FR" sz="1200" b="1" dirty="0"/>
          </a:p>
          <a:p>
            <a:pPr algn="ctr"/>
            <a:r>
              <a:rPr lang="fr-FR" sz="1500" b="1" dirty="0"/>
              <a:t>Du lundi au vendredi </a:t>
            </a:r>
          </a:p>
          <a:p>
            <a:pPr algn="ctr"/>
            <a:r>
              <a:rPr lang="fr-FR" sz="1500" b="1" dirty="0"/>
              <a:t>de 7h30 à 18h30</a:t>
            </a:r>
          </a:p>
          <a:p>
            <a:pPr algn="ctr"/>
            <a:endParaRPr lang="fr-FR" sz="1200" dirty="0"/>
          </a:p>
          <a:p>
            <a:pPr algn="ctr"/>
            <a:endParaRPr lang="fr-FR" sz="1200" u="sng" dirty="0"/>
          </a:p>
          <a:p>
            <a:pPr algn="ctr"/>
            <a:r>
              <a:rPr lang="fr-FR" sz="1200" u="sng" dirty="0"/>
              <a:t>Fermeture annuelle </a:t>
            </a:r>
            <a:r>
              <a:rPr lang="fr-FR" sz="1200" dirty="0"/>
              <a:t>: </a:t>
            </a:r>
          </a:p>
          <a:p>
            <a:pPr algn="ctr"/>
            <a:endParaRPr lang="fr-FR" sz="1200" dirty="0"/>
          </a:p>
          <a:p>
            <a:pPr algn="ctr"/>
            <a:r>
              <a:rPr lang="fr-FR" sz="1200" dirty="0"/>
              <a:t>1 semaine au printemps</a:t>
            </a:r>
          </a:p>
          <a:p>
            <a:pPr algn="ctr"/>
            <a:r>
              <a:rPr lang="fr-FR" sz="1200" dirty="0"/>
              <a:t>*** </a:t>
            </a:r>
          </a:p>
          <a:p>
            <a:pPr algn="ctr"/>
            <a:r>
              <a:rPr lang="fr-FR" sz="1200" dirty="0"/>
              <a:t>3 semaines en été (dernière semaine de juillet et deux premières semaines d’août)</a:t>
            </a:r>
          </a:p>
          <a:p>
            <a:pPr algn="ctr"/>
            <a:r>
              <a:rPr lang="fr-FR" sz="1200" dirty="0"/>
              <a:t>*** </a:t>
            </a:r>
          </a:p>
          <a:p>
            <a:pPr algn="ctr"/>
            <a:r>
              <a:rPr lang="fr-FR" sz="1200" dirty="0"/>
              <a:t>1 semaine entre Noël et </a:t>
            </a:r>
          </a:p>
          <a:p>
            <a:pPr algn="ctr"/>
            <a:r>
              <a:rPr lang="fr-FR" sz="1200" dirty="0"/>
              <a:t>Nouvel-An</a:t>
            </a:r>
          </a:p>
          <a:p>
            <a:pPr algn="ctr"/>
            <a:endParaRPr lang="fr-FR" sz="1200" dirty="0"/>
          </a:p>
          <a:p>
            <a:pPr algn="ctr"/>
            <a:r>
              <a:rPr lang="fr-FR" sz="1200" i="1" dirty="0">
                <a:solidFill>
                  <a:schemeClr val="accent6">
                    <a:lumMod val="75000"/>
                  </a:schemeClr>
                </a:solidFill>
              </a:rPr>
              <a:t>* Susceptibles d’évoluer en fonction de la demande</a:t>
            </a:r>
          </a:p>
          <a:p>
            <a:pPr eaLnBrk="0" fontAlgn="base" hangingPunct="0">
              <a:spcBef>
                <a:spcPct val="0"/>
              </a:spcBef>
              <a:spcAft>
                <a:spcPct val="0"/>
              </a:spcAft>
            </a:pPr>
            <a:endParaRPr lang="fr-FR" sz="1200" b="1" i="1" dirty="0">
              <a:solidFill>
                <a:srgbClr val="545454"/>
              </a:solidFill>
              <a:latin typeface="Calibri" pitchFamily="34" charset="0"/>
              <a:ea typeface="Calibri" pitchFamily="34" charset="0"/>
              <a:cs typeface="Times New Roman" pitchFamily="18" charset="0"/>
            </a:endParaRPr>
          </a:p>
        </p:txBody>
      </p:sp>
      <p:sp>
        <p:nvSpPr>
          <p:cNvPr id="28" name="ZoneTexte 27"/>
          <p:cNvSpPr txBox="1"/>
          <p:nvPr/>
        </p:nvSpPr>
        <p:spPr>
          <a:xfrm>
            <a:off x="1641488" y="3066104"/>
            <a:ext cx="5810446" cy="2850438"/>
          </a:xfrm>
          <a:prstGeom prst="rect">
            <a:avLst/>
          </a:prstGeom>
          <a:noFill/>
        </p:spPr>
        <p:txBody>
          <a:bodyPr wrap="square" lIns="99569" tIns="49785" rIns="99569" bIns="49785" rtlCol="0">
            <a:spAutoFit/>
          </a:bodyPr>
          <a:lstStyle/>
          <a:p>
            <a:pPr marL="390670" indent="-390670">
              <a:buClr>
                <a:schemeClr val="accent6">
                  <a:lumMod val="75000"/>
                </a:schemeClr>
              </a:buClr>
              <a:buFont typeface="Wingdings" pitchFamily="2" charset="2"/>
              <a:buChar char="ð"/>
              <a:tabLst>
                <a:tab pos="390670" algn="l"/>
              </a:tabLst>
            </a:pPr>
            <a:r>
              <a:rPr lang="fr-FR" b="1" dirty="0">
                <a:solidFill>
                  <a:schemeClr val="accent6">
                    <a:lumMod val="75000"/>
                  </a:schemeClr>
                </a:solidFill>
              </a:rPr>
              <a:t>Accueil régulier </a:t>
            </a:r>
            <a:r>
              <a:rPr lang="fr-FR" dirty="0"/>
              <a:t> </a:t>
            </a:r>
          </a:p>
          <a:p>
            <a:pPr marL="390670" indent="-390670">
              <a:buClr>
                <a:schemeClr val="accent6">
                  <a:lumMod val="75000"/>
                </a:schemeClr>
              </a:buClr>
              <a:tabLst>
                <a:tab pos="390670" algn="l"/>
              </a:tabLst>
            </a:pPr>
            <a:r>
              <a:rPr lang="fr-FR" dirty="0"/>
              <a:t>	Accueil selon un planning fixe</a:t>
            </a:r>
          </a:p>
          <a:p>
            <a:pPr marL="390670" indent="-390670">
              <a:buClr>
                <a:schemeClr val="accent6">
                  <a:lumMod val="75000"/>
                </a:schemeClr>
              </a:buClr>
              <a:tabLst>
                <a:tab pos="390670" algn="l"/>
              </a:tabLst>
            </a:pPr>
            <a:endParaRPr lang="fr-FR" dirty="0"/>
          </a:p>
          <a:p>
            <a:pPr marL="390670" indent="-390670">
              <a:buClr>
                <a:schemeClr val="accent6">
                  <a:lumMod val="75000"/>
                </a:schemeClr>
              </a:buClr>
              <a:buFont typeface="Wingdings" pitchFamily="2" charset="2"/>
              <a:buChar char="ð"/>
              <a:tabLst>
                <a:tab pos="390670" algn="l"/>
              </a:tabLst>
            </a:pPr>
            <a:r>
              <a:rPr lang="fr-FR" b="1" dirty="0">
                <a:solidFill>
                  <a:schemeClr val="accent6">
                    <a:lumMod val="75000"/>
                  </a:schemeClr>
                </a:solidFill>
              </a:rPr>
              <a:t>Halte garderie </a:t>
            </a:r>
            <a:r>
              <a:rPr lang="fr-FR" dirty="0"/>
              <a:t>: </a:t>
            </a:r>
          </a:p>
          <a:p>
            <a:pPr marL="390670" indent="-390670">
              <a:buClr>
                <a:schemeClr val="accent6">
                  <a:lumMod val="75000"/>
                </a:schemeClr>
              </a:buClr>
              <a:tabLst>
                <a:tab pos="390670" algn="l"/>
              </a:tabLst>
            </a:pPr>
            <a:r>
              <a:rPr lang="fr-FR" dirty="0"/>
              <a:t>	Accueil ponctuel selon à la demande</a:t>
            </a:r>
          </a:p>
          <a:p>
            <a:pPr marL="390670" indent="-390670">
              <a:buClr>
                <a:schemeClr val="accent6">
                  <a:lumMod val="75000"/>
                </a:schemeClr>
              </a:buClr>
              <a:buFont typeface="Wingdings" pitchFamily="2" charset="2"/>
              <a:buChar char="ð"/>
              <a:tabLst>
                <a:tab pos="390670" algn="l"/>
              </a:tabLst>
            </a:pPr>
            <a:endParaRPr lang="fr-FR" dirty="0"/>
          </a:p>
          <a:p>
            <a:pPr marL="390670" indent="-390670">
              <a:buClr>
                <a:schemeClr val="accent6">
                  <a:lumMod val="75000"/>
                </a:schemeClr>
              </a:buClr>
              <a:buFont typeface="Wingdings" pitchFamily="2" charset="2"/>
              <a:buChar char="ð"/>
              <a:tabLst>
                <a:tab pos="390670" algn="l"/>
              </a:tabLst>
            </a:pPr>
            <a:r>
              <a:rPr lang="fr-FR" b="1" dirty="0">
                <a:solidFill>
                  <a:schemeClr val="accent6">
                    <a:lumMod val="75000"/>
                  </a:schemeClr>
                </a:solidFill>
              </a:rPr>
              <a:t>Accueil d’urgence </a:t>
            </a:r>
            <a:r>
              <a:rPr lang="fr-FR" dirty="0"/>
              <a:t> </a:t>
            </a:r>
          </a:p>
          <a:p>
            <a:pPr marL="390670" indent="-390670">
              <a:buClr>
                <a:schemeClr val="accent6">
                  <a:lumMod val="75000"/>
                </a:schemeClr>
              </a:buClr>
              <a:tabLst>
                <a:tab pos="390670" algn="l"/>
              </a:tabLst>
            </a:pPr>
            <a:r>
              <a:rPr lang="fr-FR" dirty="0"/>
              <a:t>	Accueil de dépannage proposé aux salariés des entreprises partenaires</a:t>
            </a:r>
          </a:p>
        </p:txBody>
      </p:sp>
      <p:sp>
        <p:nvSpPr>
          <p:cNvPr id="31" name="Titre 1"/>
          <p:cNvSpPr>
            <a:spLocks noGrp="1"/>
          </p:cNvSpPr>
          <p:nvPr>
            <p:ph type="title"/>
          </p:nvPr>
        </p:nvSpPr>
        <p:spPr>
          <a:xfrm>
            <a:off x="2483582" y="515840"/>
            <a:ext cx="7663052" cy="327282"/>
          </a:xfrm>
        </p:spPr>
        <p:txBody>
          <a:bodyPr>
            <a:noAutofit/>
          </a:bodyPr>
          <a:lstStyle/>
          <a:p>
            <a:pPr algn="l"/>
            <a:r>
              <a:rPr lang="fr-FR" sz="3000" b="1" dirty="0">
                <a:solidFill>
                  <a:schemeClr val="accent6">
                    <a:lumMod val="75000"/>
                  </a:schemeClr>
                </a:solidFill>
              </a:rPr>
              <a:t>Une </a:t>
            </a:r>
            <a:r>
              <a:rPr lang="fr-FR" sz="3000" b="1" i="1" dirty="0">
                <a:solidFill>
                  <a:schemeClr val="accent6">
                    <a:lumMod val="75000"/>
                  </a:schemeClr>
                </a:solidFill>
              </a:rPr>
              <a:t>ÉCO-CRÈCHE</a:t>
            </a:r>
            <a:r>
              <a:rPr lang="fr-FR" sz="3000" b="1" dirty="0">
                <a:solidFill>
                  <a:schemeClr val="accent6">
                    <a:lumMod val="75000"/>
                  </a:schemeClr>
                </a:solidFill>
              </a:rPr>
              <a:t>, espace d’accueil </a:t>
            </a:r>
            <a:br>
              <a:rPr lang="fr-FR" sz="3000" b="1" dirty="0">
                <a:solidFill>
                  <a:schemeClr val="accent6">
                    <a:lumMod val="75000"/>
                  </a:schemeClr>
                </a:solidFill>
              </a:rPr>
            </a:br>
            <a:endParaRPr lang="fr-FR" sz="3000" b="1" dirty="0">
              <a:solidFill>
                <a:schemeClr val="accent6">
                  <a:lumMod val="75000"/>
                </a:schemeClr>
              </a:solidFill>
            </a:endParaRPr>
          </a:p>
        </p:txBody>
      </p:sp>
      <p:sp>
        <p:nvSpPr>
          <p:cNvPr id="32" name="Rectangle 31"/>
          <p:cNvSpPr/>
          <p:nvPr/>
        </p:nvSpPr>
        <p:spPr>
          <a:xfrm>
            <a:off x="2483583" y="525553"/>
            <a:ext cx="4968352" cy="576874"/>
          </a:xfrm>
          <a:prstGeom prst="rect">
            <a:avLst/>
          </a:prstGeom>
        </p:spPr>
        <p:txBody>
          <a:bodyPr wrap="square" lIns="99569" tIns="49785" rIns="99569" bIns="49785">
            <a:spAutoFit/>
          </a:bodyPr>
          <a:lstStyle/>
          <a:p>
            <a:r>
              <a:rPr lang="fr-FR" sz="3000" b="1" dirty="0">
                <a:solidFill>
                  <a:srgbClr val="F79646">
                    <a:lumMod val="75000"/>
                  </a:srgbClr>
                </a:solidFill>
                <a:ea typeface="+mj-ea"/>
                <a:cs typeface="+mj-cs"/>
              </a:rPr>
              <a:t>de 24 enfants de 0 à 4 ans </a:t>
            </a:r>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3visuels1.jpg"/>
          <p:cNvPicPr>
            <a:picLocks noChangeAspect="1"/>
          </p:cNvPicPr>
          <p:nvPr/>
        </p:nvPicPr>
        <p:blipFill>
          <a:blip r:embed="rId2" cstate="print"/>
          <a:stretch>
            <a:fillRect/>
          </a:stretch>
        </p:blipFill>
        <p:spPr>
          <a:xfrm>
            <a:off x="294139" y="5050906"/>
            <a:ext cx="760975" cy="692046"/>
          </a:xfrm>
          <a:prstGeom prst="rect">
            <a:avLst/>
          </a:prstGeom>
        </p:spPr>
      </p:pic>
      <p:pic>
        <p:nvPicPr>
          <p:cNvPr id="17" name="Image 16" descr="3visuels2.jpg"/>
          <p:cNvPicPr>
            <a:picLocks noChangeAspect="1"/>
          </p:cNvPicPr>
          <p:nvPr/>
        </p:nvPicPr>
        <p:blipFill>
          <a:blip r:embed="rId3" cstate="print"/>
          <a:stretch>
            <a:fillRect/>
          </a:stretch>
        </p:blipFill>
        <p:spPr>
          <a:xfrm>
            <a:off x="294139" y="6638749"/>
            <a:ext cx="757884" cy="689010"/>
          </a:xfrm>
          <a:prstGeom prst="rect">
            <a:avLst/>
          </a:prstGeom>
        </p:spPr>
      </p:pic>
      <p:pic>
        <p:nvPicPr>
          <p:cNvPr id="18" name="Image 17" descr="3visuels3.jpg"/>
          <p:cNvPicPr>
            <a:picLocks noChangeAspect="1"/>
          </p:cNvPicPr>
          <p:nvPr/>
        </p:nvPicPr>
        <p:blipFill>
          <a:blip r:embed="rId4" cstate="print"/>
          <a:stretch>
            <a:fillRect/>
          </a:stretch>
        </p:blipFill>
        <p:spPr>
          <a:xfrm>
            <a:off x="294139" y="5844828"/>
            <a:ext cx="757884" cy="707975"/>
          </a:xfrm>
          <a:prstGeom prst="rect">
            <a:avLst/>
          </a:prstGeom>
        </p:spPr>
      </p:pic>
      <p:pic>
        <p:nvPicPr>
          <p:cNvPr id="19" name="Picture 5" descr="C:\Users\JM HERBILLON\Documents\PRIMENFANCE\Com &amp; Com\Eléments graphiques\LOGO-petits-pois.jpg"/>
          <p:cNvPicPr>
            <a:picLocks noChangeAspect="1" noChangeArrowheads="1"/>
          </p:cNvPicPr>
          <p:nvPr/>
        </p:nvPicPr>
        <p:blipFill>
          <a:blip r:embed="rId5" cstate="print"/>
          <a:srcRect/>
          <a:stretch>
            <a:fillRect/>
          </a:stretch>
        </p:blipFill>
        <p:spPr bwMode="auto">
          <a:xfrm>
            <a:off x="7788772" y="753866"/>
            <a:ext cx="2718719" cy="962570"/>
          </a:xfrm>
          <a:prstGeom prst="rect">
            <a:avLst/>
          </a:prstGeom>
          <a:noFill/>
        </p:spPr>
      </p:pic>
      <p:sp>
        <p:nvSpPr>
          <p:cNvPr id="20" name="Rectangle 19"/>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PR</a:t>
            </a:r>
            <a:r>
              <a:rPr lang="fr-FR" b="1" dirty="0">
                <a:solidFill>
                  <a:schemeClr val="bg1"/>
                </a:solidFill>
              </a:rPr>
              <a:t>É</a:t>
            </a:r>
            <a:r>
              <a:rPr lang="fr-FR" b="1" dirty="0">
                <a:solidFill>
                  <a:schemeClr val="bg1"/>
                </a:solidFill>
                <a:ea typeface="+mj-ea"/>
                <a:cs typeface="+mj-cs"/>
              </a:rPr>
              <a:t>SENTATION G</a:t>
            </a:r>
            <a:r>
              <a:rPr lang="fr-FR" b="1" dirty="0">
                <a:solidFill>
                  <a:schemeClr val="bg1"/>
                </a:solidFill>
              </a:rPr>
              <a:t>É</a:t>
            </a:r>
            <a:r>
              <a:rPr lang="fr-FR" b="1" dirty="0">
                <a:solidFill>
                  <a:schemeClr val="bg1"/>
                </a:solidFill>
                <a:ea typeface="+mj-ea"/>
                <a:cs typeface="+mj-cs"/>
              </a:rPr>
              <a:t>N</a:t>
            </a:r>
            <a:r>
              <a:rPr lang="fr-FR" b="1" dirty="0">
                <a:solidFill>
                  <a:schemeClr val="bg1"/>
                </a:solidFill>
              </a:rPr>
              <a:t>É</a:t>
            </a:r>
            <a:r>
              <a:rPr lang="fr-FR" b="1" dirty="0">
                <a:solidFill>
                  <a:schemeClr val="bg1"/>
                </a:solidFill>
                <a:ea typeface="+mj-ea"/>
                <a:cs typeface="+mj-cs"/>
              </a:rPr>
              <a:t>RALE</a:t>
            </a:r>
            <a:endParaRPr lang="fr-FR" sz="1500" b="1" dirty="0">
              <a:solidFill>
                <a:schemeClr val="bg1"/>
              </a:solidFill>
            </a:endParaRPr>
          </a:p>
        </p:txBody>
      </p:sp>
      <p:sp>
        <p:nvSpPr>
          <p:cNvPr id="21" name="Titre 1"/>
          <p:cNvSpPr txBox="1">
            <a:spLocks/>
          </p:cNvSpPr>
          <p:nvPr/>
        </p:nvSpPr>
        <p:spPr>
          <a:xfrm>
            <a:off x="1304652" y="1478259"/>
            <a:ext cx="8252516" cy="863250"/>
          </a:xfrm>
          <a:prstGeom prst="rect">
            <a:avLst/>
          </a:prstGeom>
        </p:spPr>
        <p:txBody>
          <a:bodyPr vert="horz" lIns="99569" tIns="49785" rIns="99569" bIns="49785" rtlCol="0" anchor="ctr">
            <a:noAutofit/>
          </a:bodyPr>
          <a:lstStyle/>
          <a:p>
            <a:pPr>
              <a:spcBef>
                <a:spcPct val="0"/>
              </a:spcBef>
              <a:defRPr/>
            </a:pPr>
            <a:r>
              <a:rPr lang="fr-FR" sz="2200" b="1" dirty="0">
                <a:latin typeface="+mj-lt"/>
                <a:ea typeface="+mj-ea"/>
                <a:cs typeface="+mj-cs"/>
              </a:rPr>
              <a:t>255 m2 de locaux aménagés en qualité proche de la norme</a:t>
            </a:r>
          </a:p>
          <a:p>
            <a:pPr>
              <a:spcBef>
                <a:spcPct val="0"/>
              </a:spcBef>
              <a:defRPr/>
            </a:pPr>
            <a:r>
              <a:rPr lang="fr-FR" sz="2200" b="1" dirty="0">
                <a:latin typeface="+mj-lt"/>
                <a:ea typeface="+mj-ea"/>
                <a:cs typeface="+mj-cs"/>
              </a:rPr>
              <a:t> HQE, répondant à toutes les normes de confort et de sécurité </a:t>
            </a:r>
          </a:p>
        </p:txBody>
      </p:sp>
      <p:pic>
        <p:nvPicPr>
          <p:cNvPr id="25" name="Picture 2" descr="C:\Users\JM HERBILLON\Documents\PRIMENFANCE\Com &amp; Com\Eléments graphiques\barre-couleur-horizontale.png"/>
          <p:cNvPicPr>
            <a:picLocks noChangeAspect="1" noChangeArrowheads="1"/>
          </p:cNvPicPr>
          <p:nvPr/>
        </p:nvPicPr>
        <p:blipFill>
          <a:blip r:embed="rId6" cstate="print"/>
          <a:srcRect/>
          <a:stretch>
            <a:fillRect/>
          </a:stretch>
        </p:blipFill>
        <p:spPr bwMode="auto">
          <a:xfrm>
            <a:off x="1220442" y="7035712"/>
            <a:ext cx="9010401" cy="379374"/>
          </a:xfrm>
          <a:prstGeom prst="rect">
            <a:avLst/>
          </a:prstGeom>
          <a:noFill/>
        </p:spPr>
      </p:pic>
      <p:sp>
        <p:nvSpPr>
          <p:cNvPr id="13" name="Titre 1"/>
          <p:cNvSpPr>
            <a:spLocks noGrp="1"/>
          </p:cNvSpPr>
          <p:nvPr>
            <p:ph type="title"/>
          </p:nvPr>
        </p:nvSpPr>
        <p:spPr>
          <a:xfrm>
            <a:off x="2483582" y="515840"/>
            <a:ext cx="7663052" cy="327282"/>
          </a:xfrm>
        </p:spPr>
        <p:txBody>
          <a:bodyPr>
            <a:noAutofit/>
          </a:bodyPr>
          <a:lstStyle/>
          <a:p>
            <a:pPr algn="l"/>
            <a:r>
              <a:rPr lang="fr-FR" sz="3000" b="1" dirty="0">
                <a:solidFill>
                  <a:schemeClr val="accent6">
                    <a:lumMod val="75000"/>
                  </a:schemeClr>
                </a:solidFill>
              </a:rPr>
              <a:t>Une </a:t>
            </a:r>
            <a:r>
              <a:rPr lang="fr-FR" sz="3000" b="1" i="1" dirty="0">
                <a:solidFill>
                  <a:schemeClr val="accent6">
                    <a:lumMod val="75000"/>
                  </a:schemeClr>
                </a:solidFill>
              </a:rPr>
              <a:t>ÉCO-CRÈCHE</a:t>
            </a:r>
            <a:r>
              <a:rPr lang="fr-FR" sz="3000" b="1" dirty="0">
                <a:solidFill>
                  <a:schemeClr val="accent6">
                    <a:lumMod val="75000"/>
                  </a:schemeClr>
                </a:solidFill>
              </a:rPr>
              <a:t>, espace d’accueil </a:t>
            </a:r>
            <a:br>
              <a:rPr lang="fr-FR" sz="3000" b="1" dirty="0">
                <a:solidFill>
                  <a:schemeClr val="accent6">
                    <a:lumMod val="75000"/>
                  </a:schemeClr>
                </a:solidFill>
              </a:rPr>
            </a:br>
            <a:endParaRPr lang="fr-FR" sz="3000" b="1" dirty="0">
              <a:solidFill>
                <a:schemeClr val="accent6">
                  <a:lumMod val="75000"/>
                </a:schemeClr>
              </a:solidFill>
            </a:endParaRPr>
          </a:p>
        </p:txBody>
      </p:sp>
      <p:sp>
        <p:nvSpPr>
          <p:cNvPr id="15" name="Rectangle 14"/>
          <p:cNvSpPr/>
          <p:nvPr/>
        </p:nvSpPr>
        <p:spPr>
          <a:xfrm>
            <a:off x="2483583" y="525553"/>
            <a:ext cx="4968352" cy="576874"/>
          </a:xfrm>
          <a:prstGeom prst="rect">
            <a:avLst/>
          </a:prstGeom>
        </p:spPr>
        <p:txBody>
          <a:bodyPr wrap="square" lIns="99569" tIns="49785" rIns="99569" bIns="49785">
            <a:spAutoFit/>
          </a:bodyPr>
          <a:lstStyle/>
          <a:p>
            <a:r>
              <a:rPr lang="fr-FR" sz="3000" b="1" dirty="0">
                <a:solidFill>
                  <a:srgbClr val="F79646">
                    <a:lumMod val="75000"/>
                  </a:srgbClr>
                </a:solidFill>
                <a:ea typeface="+mj-ea"/>
                <a:cs typeface="+mj-cs"/>
              </a:rPr>
              <a:t>de 24 enfants de 0 à 4 ans </a:t>
            </a:r>
            <a:endParaRPr lang="fr-FR" dirty="0"/>
          </a:p>
        </p:txBody>
      </p:sp>
      <p:sp>
        <p:nvSpPr>
          <p:cNvPr id="23" name="Rectangle 22"/>
          <p:cNvSpPr/>
          <p:nvPr/>
        </p:nvSpPr>
        <p:spPr>
          <a:xfrm>
            <a:off x="1304651" y="2192789"/>
            <a:ext cx="8673564" cy="644742"/>
          </a:xfrm>
          <a:prstGeom prst="rect">
            <a:avLst/>
          </a:prstGeom>
        </p:spPr>
        <p:txBody>
          <a:bodyPr wrap="square" lIns="99569" tIns="49785" rIns="99569" bIns="49785">
            <a:spAutoFit/>
          </a:bodyPr>
          <a:lstStyle/>
          <a:p>
            <a:r>
              <a:rPr lang="fr-FR" sz="1700" dirty="0">
                <a:solidFill>
                  <a:prstClr val="black"/>
                </a:solidFill>
              </a:rPr>
              <a:t>Sols, peinture, isolation... Tous les matériaux de rénovation de l’espace ont été sélectionnés avec le plus grand soin, </a:t>
            </a:r>
            <a:r>
              <a:rPr lang="fr-FR" sz="1700" u="sng" dirty="0">
                <a:solidFill>
                  <a:prstClr val="black"/>
                </a:solidFill>
              </a:rPr>
              <a:t>pour le respect de la santé et de l’environnement</a:t>
            </a:r>
            <a:r>
              <a:rPr lang="fr-FR" sz="1700" dirty="0">
                <a:solidFill>
                  <a:prstClr val="black"/>
                </a:solidFill>
              </a:rPr>
              <a:t>.</a:t>
            </a:r>
            <a:endParaRPr lang="fr-FR" sz="1700" dirty="0"/>
          </a:p>
        </p:txBody>
      </p:sp>
      <p:pic>
        <p:nvPicPr>
          <p:cNvPr id="2051" name="Picture 3" descr="C:\Users\JM HERBILLON\Documents\PRIMENFANCE\Photos\Photos françois\IMG_9137.jpg"/>
          <p:cNvPicPr>
            <a:picLocks noChangeAspect="1" noChangeArrowheads="1"/>
          </p:cNvPicPr>
          <p:nvPr/>
        </p:nvPicPr>
        <p:blipFill>
          <a:blip r:embed="rId7" cstate="print"/>
          <a:srcRect/>
          <a:stretch>
            <a:fillRect/>
          </a:stretch>
        </p:blipFill>
        <p:spPr bwMode="auto">
          <a:xfrm>
            <a:off x="6946678" y="3463063"/>
            <a:ext cx="1571909" cy="1111490"/>
          </a:xfrm>
          <a:prstGeom prst="rect">
            <a:avLst/>
          </a:prstGeom>
          <a:noFill/>
        </p:spPr>
      </p:pic>
      <p:pic>
        <p:nvPicPr>
          <p:cNvPr id="2052" name="Picture 4" descr="C:\Users\JM HERBILLON\Documents\PRIMENFANCE\Photos\Photos Christophe\DSC_0640.jpg"/>
          <p:cNvPicPr>
            <a:picLocks noChangeAspect="1" noChangeArrowheads="1"/>
          </p:cNvPicPr>
          <p:nvPr/>
        </p:nvPicPr>
        <p:blipFill>
          <a:blip r:embed="rId8" cstate="print"/>
          <a:srcRect/>
          <a:stretch>
            <a:fillRect/>
          </a:stretch>
        </p:blipFill>
        <p:spPr bwMode="auto">
          <a:xfrm>
            <a:off x="1388861" y="2827925"/>
            <a:ext cx="5497670" cy="3890216"/>
          </a:xfrm>
          <a:prstGeom prst="rect">
            <a:avLst/>
          </a:prstGeom>
          <a:noFill/>
        </p:spPr>
      </p:pic>
      <p:pic>
        <p:nvPicPr>
          <p:cNvPr id="2053" name="Picture 5" descr="C:\Users\JM HERBILLON\Documents\PRIMENFANCE\Photos\Sélection\DSC_0564.jpg"/>
          <p:cNvPicPr>
            <a:picLocks noChangeAspect="1" noChangeArrowheads="1"/>
          </p:cNvPicPr>
          <p:nvPr/>
        </p:nvPicPr>
        <p:blipFill>
          <a:blip r:embed="rId9" cstate="print"/>
          <a:srcRect/>
          <a:stretch>
            <a:fillRect/>
          </a:stretch>
        </p:blipFill>
        <p:spPr bwMode="auto">
          <a:xfrm>
            <a:off x="6946678" y="4653947"/>
            <a:ext cx="3284165" cy="2071077"/>
          </a:xfrm>
          <a:prstGeom prst="rect">
            <a:avLst/>
          </a:prstGeom>
          <a:noFill/>
        </p:spPr>
      </p:pic>
      <p:pic>
        <p:nvPicPr>
          <p:cNvPr id="2054" name="Picture 6" descr="C:\Users\JM HERBILLON\Documents\PRIMENFANCE\Photos\Photos françois\IMG_9145.jpg"/>
          <p:cNvPicPr>
            <a:picLocks noChangeAspect="1" noChangeArrowheads="1"/>
          </p:cNvPicPr>
          <p:nvPr/>
        </p:nvPicPr>
        <p:blipFill>
          <a:blip r:embed="rId10" cstate="print"/>
          <a:srcRect/>
          <a:stretch>
            <a:fillRect/>
          </a:stretch>
        </p:blipFill>
        <p:spPr bwMode="auto">
          <a:xfrm>
            <a:off x="8630865" y="3463063"/>
            <a:ext cx="1599978" cy="113122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3visuels1.jpg"/>
          <p:cNvPicPr>
            <a:picLocks noChangeAspect="1"/>
          </p:cNvPicPr>
          <p:nvPr/>
        </p:nvPicPr>
        <p:blipFill>
          <a:blip r:embed="rId2" cstate="print"/>
          <a:stretch>
            <a:fillRect/>
          </a:stretch>
        </p:blipFill>
        <p:spPr>
          <a:xfrm>
            <a:off x="294139" y="5050906"/>
            <a:ext cx="760975" cy="692046"/>
          </a:xfrm>
          <a:prstGeom prst="rect">
            <a:avLst/>
          </a:prstGeom>
        </p:spPr>
      </p:pic>
      <p:pic>
        <p:nvPicPr>
          <p:cNvPr id="17" name="Image 16" descr="3visuels2.jpg"/>
          <p:cNvPicPr>
            <a:picLocks noChangeAspect="1"/>
          </p:cNvPicPr>
          <p:nvPr/>
        </p:nvPicPr>
        <p:blipFill>
          <a:blip r:embed="rId3" cstate="print"/>
          <a:stretch>
            <a:fillRect/>
          </a:stretch>
        </p:blipFill>
        <p:spPr>
          <a:xfrm>
            <a:off x="294139" y="6638749"/>
            <a:ext cx="757884" cy="689010"/>
          </a:xfrm>
          <a:prstGeom prst="rect">
            <a:avLst/>
          </a:prstGeom>
        </p:spPr>
      </p:pic>
      <p:pic>
        <p:nvPicPr>
          <p:cNvPr id="18" name="Image 17" descr="3visuels3.jpg"/>
          <p:cNvPicPr>
            <a:picLocks noChangeAspect="1"/>
          </p:cNvPicPr>
          <p:nvPr/>
        </p:nvPicPr>
        <p:blipFill>
          <a:blip r:embed="rId4" cstate="print"/>
          <a:stretch>
            <a:fillRect/>
          </a:stretch>
        </p:blipFill>
        <p:spPr>
          <a:xfrm>
            <a:off x="294139" y="5844828"/>
            <a:ext cx="757884" cy="707975"/>
          </a:xfrm>
          <a:prstGeom prst="rect">
            <a:avLst/>
          </a:prstGeom>
        </p:spPr>
      </p:pic>
      <p:pic>
        <p:nvPicPr>
          <p:cNvPr id="19" name="Picture 5" descr="C:\Users\JM HERBILLON\Documents\PRIMENFANCE\Com &amp; Com\Eléments graphiques\LOGO-petits-pois.jpg"/>
          <p:cNvPicPr>
            <a:picLocks noChangeAspect="1" noChangeArrowheads="1"/>
          </p:cNvPicPr>
          <p:nvPr/>
        </p:nvPicPr>
        <p:blipFill>
          <a:blip r:embed="rId5" cstate="print"/>
          <a:srcRect/>
          <a:stretch>
            <a:fillRect/>
          </a:stretch>
        </p:blipFill>
        <p:spPr bwMode="auto">
          <a:xfrm>
            <a:off x="7788772" y="753866"/>
            <a:ext cx="2718719" cy="962570"/>
          </a:xfrm>
          <a:prstGeom prst="rect">
            <a:avLst/>
          </a:prstGeom>
          <a:noFill/>
        </p:spPr>
      </p:pic>
      <p:sp>
        <p:nvSpPr>
          <p:cNvPr id="20" name="Rectangle 19"/>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PR</a:t>
            </a:r>
            <a:r>
              <a:rPr lang="fr-FR" b="1" dirty="0">
                <a:solidFill>
                  <a:schemeClr val="bg1"/>
                </a:solidFill>
              </a:rPr>
              <a:t>É</a:t>
            </a:r>
            <a:r>
              <a:rPr lang="fr-FR" b="1" dirty="0">
                <a:solidFill>
                  <a:schemeClr val="bg1"/>
                </a:solidFill>
                <a:ea typeface="+mj-ea"/>
                <a:cs typeface="+mj-cs"/>
              </a:rPr>
              <a:t>SENTATION G</a:t>
            </a:r>
            <a:r>
              <a:rPr lang="fr-FR" b="1" dirty="0">
                <a:solidFill>
                  <a:schemeClr val="bg1"/>
                </a:solidFill>
              </a:rPr>
              <a:t>É</a:t>
            </a:r>
            <a:r>
              <a:rPr lang="fr-FR" b="1" dirty="0">
                <a:solidFill>
                  <a:schemeClr val="bg1"/>
                </a:solidFill>
                <a:ea typeface="+mj-ea"/>
                <a:cs typeface="+mj-cs"/>
              </a:rPr>
              <a:t>N</a:t>
            </a:r>
            <a:r>
              <a:rPr lang="fr-FR" b="1" dirty="0">
                <a:solidFill>
                  <a:schemeClr val="bg1"/>
                </a:solidFill>
              </a:rPr>
              <a:t>É</a:t>
            </a:r>
            <a:r>
              <a:rPr lang="fr-FR" b="1" dirty="0">
                <a:solidFill>
                  <a:schemeClr val="bg1"/>
                </a:solidFill>
                <a:ea typeface="+mj-ea"/>
                <a:cs typeface="+mj-cs"/>
              </a:rPr>
              <a:t>RALE</a:t>
            </a:r>
            <a:endParaRPr lang="fr-FR" sz="1500" b="1" dirty="0">
              <a:solidFill>
                <a:schemeClr val="bg1"/>
              </a:solidFill>
            </a:endParaRPr>
          </a:p>
        </p:txBody>
      </p:sp>
      <p:pic>
        <p:nvPicPr>
          <p:cNvPr id="25" name="Picture 2" descr="C:\Users\JM HERBILLON\Documents\PRIMENFANCE\Com &amp; Com\Eléments graphiques\barre-couleur-horizontale.png"/>
          <p:cNvPicPr>
            <a:picLocks noChangeAspect="1" noChangeArrowheads="1"/>
          </p:cNvPicPr>
          <p:nvPr/>
        </p:nvPicPr>
        <p:blipFill>
          <a:blip r:embed="rId6" cstate="print"/>
          <a:srcRect/>
          <a:stretch>
            <a:fillRect/>
          </a:stretch>
        </p:blipFill>
        <p:spPr bwMode="auto">
          <a:xfrm>
            <a:off x="1220442" y="7035712"/>
            <a:ext cx="9010401" cy="379374"/>
          </a:xfrm>
          <a:prstGeom prst="rect">
            <a:avLst/>
          </a:prstGeom>
          <a:noFill/>
        </p:spPr>
      </p:pic>
      <p:sp>
        <p:nvSpPr>
          <p:cNvPr id="13" name="Titre 1"/>
          <p:cNvSpPr>
            <a:spLocks noGrp="1"/>
          </p:cNvSpPr>
          <p:nvPr>
            <p:ph type="title"/>
          </p:nvPr>
        </p:nvSpPr>
        <p:spPr>
          <a:xfrm>
            <a:off x="2483582" y="515840"/>
            <a:ext cx="7663052" cy="327282"/>
          </a:xfrm>
        </p:spPr>
        <p:txBody>
          <a:bodyPr>
            <a:noAutofit/>
          </a:bodyPr>
          <a:lstStyle/>
          <a:p>
            <a:pPr algn="l"/>
            <a:r>
              <a:rPr lang="fr-FR" sz="3000" b="1" dirty="0">
                <a:solidFill>
                  <a:schemeClr val="accent6">
                    <a:lumMod val="75000"/>
                  </a:schemeClr>
                </a:solidFill>
              </a:rPr>
              <a:t>Une </a:t>
            </a:r>
            <a:r>
              <a:rPr lang="fr-FR" sz="3000" b="1" i="1" dirty="0">
                <a:solidFill>
                  <a:schemeClr val="accent6">
                    <a:lumMod val="75000"/>
                  </a:schemeClr>
                </a:solidFill>
              </a:rPr>
              <a:t>ÉCO-CRÈCHE</a:t>
            </a:r>
            <a:r>
              <a:rPr lang="fr-FR" sz="3000" b="1" dirty="0">
                <a:solidFill>
                  <a:schemeClr val="accent6">
                    <a:lumMod val="75000"/>
                  </a:schemeClr>
                </a:solidFill>
              </a:rPr>
              <a:t>, espace d’accueil </a:t>
            </a:r>
            <a:br>
              <a:rPr lang="fr-FR" sz="3000" b="1" dirty="0">
                <a:solidFill>
                  <a:schemeClr val="accent6">
                    <a:lumMod val="75000"/>
                  </a:schemeClr>
                </a:solidFill>
              </a:rPr>
            </a:br>
            <a:endParaRPr lang="fr-FR" sz="3000" b="1" dirty="0">
              <a:solidFill>
                <a:schemeClr val="accent6">
                  <a:lumMod val="75000"/>
                </a:schemeClr>
              </a:solidFill>
            </a:endParaRPr>
          </a:p>
        </p:txBody>
      </p:sp>
      <p:sp>
        <p:nvSpPr>
          <p:cNvPr id="15" name="Rectangle 14"/>
          <p:cNvSpPr/>
          <p:nvPr/>
        </p:nvSpPr>
        <p:spPr>
          <a:xfrm>
            <a:off x="2483583" y="525553"/>
            <a:ext cx="4968352" cy="576874"/>
          </a:xfrm>
          <a:prstGeom prst="rect">
            <a:avLst/>
          </a:prstGeom>
        </p:spPr>
        <p:txBody>
          <a:bodyPr wrap="square" lIns="99569" tIns="49785" rIns="99569" bIns="49785">
            <a:spAutoFit/>
          </a:bodyPr>
          <a:lstStyle/>
          <a:p>
            <a:r>
              <a:rPr lang="fr-FR" sz="3000" b="1" dirty="0">
                <a:solidFill>
                  <a:srgbClr val="F79646">
                    <a:lumMod val="75000"/>
                  </a:srgbClr>
                </a:solidFill>
                <a:ea typeface="+mj-ea"/>
                <a:cs typeface="+mj-cs"/>
              </a:rPr>
              <a:t>de 24 enfants de 0 à 4 ans </a:t>
            </a:r>
            <a:endParaRPr lang="fr-FR" dirty="0"/>
          </a:p>
        </p:txBody>
      </p:sp>
      <p:sp>
        <p:nvSpPr>
          <p:cNvPr id="26" name="Titre 1"/>
          <p:cNvSpPr txBox="1">
            <a:spLocks/>
          </p:cNvSpPr>
          <p:nvPr/>
        </p:nvSpPr>
        <p:spPr>
          <a:xfrm>
            <a:off x="1136233" y="1478259"/>
            <a:ext cx="8336726" cy="863250"/>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Mobiliers intérieurs et jouets : une approche naturelle</a:t>
            </a:r>
          </a:p>
        </p:txBody>
      </p:sp>
      <p:sp>
        <p:nvSpPr>
          <p:cNvPr id="27" name="Rectangle 26"/>
          <p:cNvSpPr/>
          <p:nvPr/>
        </p:nvSpPr>
        <p:spPr>
          <a:xfrm>
            <a:off x="1220440" y="2113396"/>
            <a:ext cx="8518747" cy="814411"/>
          </a:xfrm>
          <a:prstGeom prst="rect">
            <a:avLst/>
          </a:prstGeom>
        </p:spPr>
        <p:txBody>
          <a:bodyPr wrap="square" lIns="99569" tIns="49785" rIns="99569" bIns="49785">
            <a:spAutoFit/>
          </a:bodyPr>
          <a:lstStyle/>
          <a:p>
            <a:r>
              <a:rPr lang="fr-FR" sz="1500" dirty="0">
                <a:solidFill>
                  <a:prstClr val="black"/>
                </a:solidFill>
              </a:rPr>
              <a:t>Le mobilier, les jouets et textiles répondent également à des critères environnementaux. Bois massif traité naturellement, coton (bio pour certains produits), laine, matériaux de la nature (pomme de pins, …) ont été privilégiés.</a:t>
            </a:r>
            <a:endParaRPr lang="fr-FR" sz="1500" dirty="0"/>
          </a:p>
        </p:txBody>
      </p:sp>
      <p:pic>
        <p:nvPicPr>
          <p:cNvPr id="22" name="Picture 2" descr="C:\Users\JM HERBILLON\Documents\PRIMENFANCE\Photos\Photos Christophe\DSC_0570.jpg"/>
          <p:cNvPicPr>
            <a:picLocks noChangeAspect="1" noChangeArrowheads="1"/>
          </p:cNvPicPr>
          <p:nvPr/>
        </p:nvPicPr>
        <p:blipFill>
          <a:blip r:embed="rId7" cstate="print"/>
          <a:srcRect/>
          <a:stretch>
            <a:fillRect/>
          </a:stretch>
        </p:blipFill>
        <p:spPr bwMode="auto">
          <a:xfrm>
            <a:off x="6694050" y="4750512"/>
            <a:ext cx="3508723" cy="2212686"/>
          </a:xfrm>
          <a:prstGeom prst="rect">
            <a:avLst/>
          </a:prstGeom>
          <a:noFill/>
        </p:spPr>
      </p:pic>
      <p:pic>
        <p:nvPicPr>
          <p:cNvPr id="1026" name="Picture 2" descr="C:\Users\JM HERBILLON\Pictures\vlcsnap-2011-03-28-17h19m05s8.png"/>
          <p:cNvPicPr>
            <a:picLocks noChangeAspect="1" noChangeArrowheads="1"/>
          </p:cNvPicPr>
          <p:nvPr/>
        </p:nvPicPr>
        <p:blipFill>
          <a:blip r:embed="rId8" cstate="print"/>
          <a:srcRect/>
          <a:stretch>
            <a:fillRect/>
          </a:stretch>
        </p:blipFill>
        <p:spPr bwMode="auto">
          <a:xfrm>
            <a:off x="6665980" y="3860023"/>
            <a:ext cx="1122792" cy="793922"/>
          </a:xfrm>
          <a:prstGeom prst="rect">
            <a:avLst/>
          </a:prstGeom>
          <a:noFill/>
        </p:spPr>
      </p:pic>
      <p:pic>
        <p:nvPicPr>
          <p:cNvPr id="21" name="Picture 2" descr="C:\Users\JM HERBILLON\Pictures\vlcsnap-2011-03-28-17h18m59s207.png"/>
          <p:cNvPicPr>
            <a:picLocks noChangeAspect="1" noChangeArrowheads="1"/>
          </p:cNvPicPr>
          <p:nvPr/>
        </p:nvPicPr>
        <p:blipFill>
          <a:blip r:embed="rId9" cstate="print"/>
          <a:srcRect/>
          <a:stretch>
            <a:fillRect/>
          </a:stretch>
        </p:blipFill>
        <p:spPr bwMode="auto">
          <a:xfrm>
            <a:off x="1220441" y="2986710"/>
            <a:ext cx="5305189" cy="3969608"/>
          </a:xfrm>
          <a:prstGeom prst="rect">
            <a:avLst/>
          </a:prstGeom>
          <a:noFill/>
        </p:spPr>
      </p:pic>
      <p:pic>
        <p:nvPicPr>
          <p:cNvPr id="1028" name="Picture 4" descr="C:\Users\JM HERBILLON\Pictures\vlcsnap-2011-03-29-09h03m47s94.png"/>
          <p:cNvPicPr>
            <a:picLocks noChangeAspect="1" noChangeArrowheads="1"/>
          </p:cNvPicPr>
          <p:nvPr/>
        </p:nvPicPr>
        <p:blipFill>
          <a:blip r:embed="rId10" cstate="print"/>
          <a:srcRect/>
          <a:stretch>
            <a:fillRect/>
          </a:stretch>
        </p:blipFill>
        <p:spPr bwMode="auto">
          <a:xfrm>
            <a:off x="6694052" y="3046254"/>
            <a:ext cx="1094722" cy="734377"/>
          </a:xfrm>
          <a:prstGeom prst="rect">
            <a:avLst/>
          </a:prstGeom>
          <a:noFill/>
        </p:spPr>
      </p:pic>
      <p:pic>
        <p:nvPicPr>
          <p:cNvPr id="1029" name="Picture 5" descr="C:\Users\JM HERBILLON\Pictures\vlcsnap-2011-03-29-09h01m19s133.png"/>
          <p:cNvPicPr>
            <a:picLocks noChangeAspect="1" noChangeArrowheads="1"/>
          </p:cNvPicPr>
          <p:nvPr/>
        </p:nvPicPr>
        <p:blipFill>
          <a:blip r:embed="rId11" cstate="print"/>
          <a:srcRect/>
          <a:stretch>
            <a:fillRect/>
          </a:stretch>
        </p:blipFill>
        <p:spPr bwMode="auto">
          <a:xfrm>
            <a:off x="7844912" y="3046254"/>
            <a:ext cx="2273653" cy="160769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3visuels1.jpg"/>
          <p:cNvPicPr>
            <a:picLocks noChangeAspect="1"/>
          </p:cNvPicPr>
          <p:nvPr/>
        </p:nvPicPr>
        <p:blipFill>
          <a:blip r:embed="rId2" cstate="print"/>
          <a:stretch>
            <a:fillRect/>
          </a:stretch>
        </p:blipFill>
        <p:spPr>
          <a:xfrm>
            <a:off x="294139" y="5050906"/>
            <a:ext cx="760975" cy="692046"/>
          </a:xfrm>
          <a:prstGeom prst="rect">
            <a:avLst/>
          </a:prstGeom>
        </p:spPr>
      </p:pic>
      <p:pic>
        <p:nvPicPr>
          <p:cNvPr id="17" name="Image 16" descr="3visuels2.jpg"/>
          <p:cNvPicPr>
            <a:picLocks noChangeAspect="1"/>
          </p:cNvPicPr>
          <p:nvPr/>
        </p:nvPicPr>
        <p:blipFill>
          <a:blip r:embed="rId3" cstate="print"/>
          <a:stretch>
            <a:fillRect/>
          </a:stretch>
        </p:blipFill>
        <p:spPr>
          <a:xfrm>
            <a:off x="294139" y="6638749"/>
            <a:ext cx="757884" cy="689010"/>
          </a:xfrm>
          <a:prstGeom prst="rect">
            <a:avLst/>
          </a:prstGeom>
        </p:spPr>
      </p:pic>
      <p:pic>
        <p:nvPicPr>
          <p:cNvPr id="18" name="Image 17" descr="3visuels3.jpg"/>
          <p:cNvPicPr>
            <a:picLocks noChangeAspect="1"/>
          </p:cNvPicPr>
          <p:nvPr/>
        </p:nvPicPr>
        <p:blipFill>
          <a:blip r:embed="rId4" cstate="print"/>
          <a:stretch>
            <a:fillRect/>
          </a:stretch>
        </p:blipFill>
        <p:spPr>
          <a:xfrm>
            <a:off x="294139" y="5844828"/>
            <a:ext cx="757884" cy="707975"/>
          </a:xfrm>
          <a:prstGeom prst="rect">
            <a:avLst/>
          </a:prstGeom>
        </p:spPr>
      </p:pic>
      <p:pic>
        <p:nvPicPr>
          <p:cNvPr id="19" name="Picture 5" descr="C:\Users\JM HERBILLON\Documents\PRIMENFANCE\Com &amp; Com\Eléments graphiques\LOGO-petits-pois.jpg"/>
          <p:cNvPicPr>
            <a:picLocks noChangeAspect="1" noChangeArrowheads="1"/>
          </p:cNvPicPr>
          <p:nvPr/>
        </p:nvPicPr>
        <p:blipFill>
          <a:blip r:embed="rId5" cstate="print"/>
          <a:srcRect/>
          <a:stretch>
            <a:fillRect/>
          </a:stretch>
        </p:blipFill>
        <p:spPr bwMode="auto">
          <a:xfrm>
            <a:off x="7788772" y="753866"/>
            <a:ext cx="2718719" cy="962570"/>
          </a:xfrm>
          <a:prstGeom prst="rect">
            <a:avLst/>
          </a:prstGeom>
          <a:noFill/>
        </p:spPr>
      </p:pic>
      <p:sp>
        <p:nvSpPr>
          <p:cNvPr id="20" name="Rectangle 19"/>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PR</a:t>
            </a:r>
            <a:r>
              <a:rPr lang="fr-FR" b="1" dirty="0">
                <a:solidFill>
                  <a:schemeClr val="bg1"/>
                </a:solidFill>
              </a:rPr>
              <a:t>É</a:t>
            </a:r>
            <a:r>
              <a:rPr lang="fr-FR" b="1" dirty="0">
                <a:solidFill>
                  <a:schemeClr val="bg1"/>
                </a:solidFill>
                <a:ea typeface="+mj-ea"/>
                <a:cs typeface="+mj-cs"/>
              </a:rPr>
              <a:t>SENTATION G</a:t>
            </a:r>
            <a:r>
              <a:rPr lang="fr-FR" b="1" dirty="0">
                <a:solidFill>
                  <a:schemeClr val="bg1"/>
                </a:solidFill>
              </a:rPr>
              <a:t>É</a:t>
            </a:r>
            <a:r>
              <a:rPr lang="fr-FR" b="1" dirty="0">
                <a:solidFill>
                  <a:schemeClr val="bg1"/>
                </a:solidFill>
                <a:ea typeface="+mj-ea"/>
                <a:cs typeface="+mj-cs"/>
              </a:rPr>
              <a:t>N</a:t>
            </a:r>
            <a:r>
              <a:rPr lang="fr-FR" b="1" dirty="0">
                <a:solidFill>
                  <a:schemeClr val="bg1"/>
                </a:solidFill>
              </a:rPr>
              <a:t>É</a:t>
            </a:r>
            <a:r>
              <a:rPr lang="fr-FR" b="1" dirty="0">
                <a:solidFill>
                  <a:schemeClr val="bg1"/>
                </a:solidFill>
                <a:ea typeface="+mj-ea"/>
                <a:cs typeface="+mj-cs"/>
              </a:rPr>
              <a:t>RALE</a:t>
            </a:r>
            <a:endParaRPr lang="fr-FR" sz="1500" b="1" dirty="0">
              <a:solidFill>
                <a:schemeClr val="bg1"/>
              </a:solidFill>
            </a:endParaRPr>
          </a:p>
        </p:txBody>
      </p:sp>
      <p:pic>
        <p:nvPicPr>
          <p:cNvPr id="25" name="Picture 2" descr="C:\Users\JM HERBILLON\Documents\PRIMENFANCE\Com &amp; Com\Eléments graphiques\barre-couleur-horizontale.png"/>
          <p:cNvPicPr>
            <a:picLocks noChangeAspect="1" noChangeArrowheads="1"/>
          </p:cNvPicPr>
          <p:nvPr/>
        </p:nvPicPr>
        <p:blipFill>
          <a:blip r:embed="rId6" cstate="print"/>
          <a:srcRect/>
          <a:stretch>
            <a:fillRect/>
          </a:stretch>
        </p:blipFill>
        <p:spPr bwMode="auto">
          <a:xfrm>
            <a:off x="1220442" y="7035712"/>
            <a:ext cx="9010401" cy="379374"/>
          </a:xfrm>
          <a:prstGeom prst="rect">
            <a:avLst/>
          </a:prstGeom>
          <a:noFill/>
        </p:spPr>
      </p:pic>
      <p:sp>
        <p:nvSpPr>
          <p:cNvPr id="13" name="Titre 1"/>
          <p:cNvSpPr>
            <a:spLocks noGrp="1"/>
          </p:cNvSpPr>
          <p:nvPr>
            <p:ph type="title"/>
          </p:nvPr>
        </p:nvSpPr>
        <p:spPr>
          <a:xfrm>
            <a:off x="2483582" y="515840"/>
            <a:ext cx="7663052" cy="327282"/>
          </a:xfrm>
        </p:spPr>
        <p:txBody>
          <a:bodyPr>
            <a:noAutofit/>
          </a:bodyPr>
          <a:lstStyle/>
          <a:p>
            <a:pPr algn="l"/>
            <a:r>
              <a:rPr lang="fr-FR" sz="3000" b="1" dirty="0">
                <a:solidFill>
                  <a:schemeClr val="accent6">
                    <a:lumMod val="75000"/>
                  </a:schemeClr>
                </a:solidFill>
              </a:rPr>
              <a:t>Une </a:t>
            </a:r>
            <a:r>
              <a:rPr lang="fr-FR" sz="3000" b="1" i="1" dirty="0">
                <a:solidFill>
                  <a:schemeClr val="accent6">
                    <a:lumMod val="75000"/>
                  </a:schemeClr>
                </a:solidFill>
              </a:rPr>
              <a:t>ÉCO-CRÈCHE</a:t>
            </a:r>
            <a:r>
              <a:rPr lang="fr-FR" sz="3000" b="1" dirty="0">
                <a:solidFill>
                  <a:schemeClr val="accent6">
                    <a:lumMod val="75000"/>
                  </a:schemeClr>
                </a:solidFill>
              </a:rPr>
              <a:t>, espace d’accueil </a:t>
            </a:r>
            <a:br>
              <a:rPr lang="fr-FR" sz="3000" b="1" dirty="0">
                <a:solidFill>
                  <a:schemeClr val="accent6">
                    <a:lumMod val="75000"/>
                  </a:schemeClr>
                </a:solidFill>
              </a:rPr>
            </a:br>
            <a:endParaRPr lang="fr-FR" sz="3000" b="1" dirty="0">
              <a:solidFill>
                <a:schemeClr val="accent6">
                  <a:lumMod val="75000"/>
                </a:schemeClr>
              </a:solidFill>
            </a:endParaRPr>
          </a:p>
        </p:txBody>
      </p:sp>
      <p:sp>
        <p:nvSpPr>
          <p:cNvPr id="15" name="Rectangle 14"/>
          <p:cNvSpPr/>
          <p:nvPr/>
        </p:nvSpPr>
        <p:spPr>
          <a:xfrm>
            <a:off x="2483583" y="525553"/>
            <a:ext cx="4968352" cy="576874"/>
          </a:xfrm>
          <a:prstGeom prst="rect">
            <a:avLst/>
          </a:prstGeom>
        </p:spPr>
        <p:txBody>
          <a:bodyPr wrap="square" lIns="99569" tIns="49785" rIns="99569" bIns="49785">
            <a:spAutoFit/>
          </a:bodyPr>
          <a:lstStyle/>
          <a:p>
            <a:r>
              <a:rPr lang="fr-FR" sz="3000" b="1" dirty="0">
                <a:solidFill>
                  <a:srgbClr val="F79646">
                    <a:lumMod val="75000"/>
                  </a:srgbClr>
                </a:solidFill>
                <a:ea typeface="+mj-ea"/>
                <a:cs typeface="+mj-cs"/>
              </a:rPr>
              <a:t>de 24 enfants de 0 à 4 ans </a:t>
            </a:r>
            <a:endParaRPr lang="fr-FR" dirty="0"/>
          </a:p>
        </p:txBody>
      </p:sp>
      <p:sp>
        <p:nvSpPr>
          <p:cNvPr id="30" name="Rectangle 29"/>
          <p:cNvSpPr/>
          <p:nvPr/>
        </p:nvSpPr>
        <p:spPr>
          <a:xfrm>
            <a:off x="1388861" y="2113396"/>
            <a:ext cx="8252516" cy="1187683"/>
          </a:xfrm>
          <a:prstGeom prst="rect">
            <a:avLst/>
          </a:prstGeom>
        </p:spPr>
        <p:txBody>
          <a:bodyPr wrap="square" lIns="99569" tIns="49785" rIns="99569" bIns="49785">
            <a:spAutoFit/>
          </a:bodyPr>
          <a:lstStyle/>
          <a:p>
            <a:r>
              <a:rPr lang="fr-FR" sz="1700" dirty="0">
                <a:solidFill>
                  <a:prstClr val="black"/>
                </a:solidFill>
              </a:rPr>
              <a:t>Dans le fonctionnement, l’aspect éco-biologique trouve sa place avec, notamment, des repas frais, de saison, cuisinés sur place à base d'aliments issus de l'agriculture biologique, des produits de soin (couches, crèmes...) et d’entretien rigoureusement sélectionnés dans des gammes labellisées respectueuses de l'environnement.</a:t>
            </a:r>
            <a:endParaRPr lang="fr-FR" sz="1700" dirty="0"/>
          </a:p>
        </p:txBody>
      </p:sp>
      <p:sp>
        <p:nvSpPr>
          <p:cNvPr id="22" name="Titre 1"/>
          <p:cNvSpPr txBox="1">
            <a:spLocks/>
          </p:cNvSpPr>
          <p:nvPr/>
        </p:nvSpPr>
        <p:spPr>
          <a:xfrm>
            <a:off x="1304652" y="1478259"/>
            <a:ext cx="7242004" cy="863250"/>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Cuisine : saveurs </a:t>
            </a:r>
            <a:r>
              <a:rPr lang="fr-FR" sz="2600" b="1" i="1" dirty="0">
                <a:latin typeface="+mj-lt"/>
                <a:ea typeface="+mj-ea"/>
                <a:cs typeface="+mj-cs"/>
              </a:rPr>
              <a:t>bio </a:t>
            </a:r>
            <a:r>
              <a:rPr lang="fr-FR" sz="2600" b="1" dirty="0">
                <a:latin typeface="+mj-lt"/>
                <a:ea typeface="+mj-ea"/>
                <a:cs typeface="+mj-cs"/>
              </a:rPr>
              <a:t>au quotidien</a:t>
            </a:r>
          </a:p>
        </p:txBody>
      </p:sp>
      <p:pic>
        <p:nvPicPr>
          <p:cNvPr id="2050" name="Picture 2" descr="C:\Users\JM HERBILLON\Pictures\vlcsnap-2011-03-28-17h15m26s115.png"/>
          <p:cNvPicPr>
            <a:picLocks noChangeAspect="1" noChangeArrowheads="1"/>
          </p:cNvPicPr>
          <p:nvPr/>
        </p:nvPicPr>
        <p:blipFill>
          <a:blip r:embed="rId7" cstate="print"/>
          <a:srcRect/>
          <a:stretch>
            <a:fillRect/>
          </a:stretch>
        </p:blipFill>
        <p:spPr bwMode="auto">
          <a:xfrm>
            <a:off x="1557279" y="3383673"/>
            <a:ext cx="5052561" cy="3572646"/>
          </a:xfrm>
          <a:prstGeom prst="rect">
            <a:avLst/>
          </a:prstGeom>
          <a:noFill/>
        </p:spPr>
      </p:pic>
      <p:pic>
        <p:nvPicPr>
          <p:cNvPr id="2051" name="Picture 3" descr="C:\Users\JM HERBILLON\Pictures\vlcsnap-2011-03-28-17h07m34s229.png"/>
          <p:cNvPicPr>
            <a:picLocks noChangeAspect="1" noChangeArrowheads="1"/>
          </p:cNvPicPr>
          <p:nvPr/>
        </p:nvPicPr>
        <p:blipFill>
          <a:blip r:embed="rId8" cstate="print"/>
          <a:srcRect/>
          <a:stretch>
            <a:fillRect/>
          </a:stretch>
        </p:blipFill>
        <p:spPr bwMode="auto">
          <a:xfrm>
            <a:off x="8434377" y="3383671"/>
            <a:ext cx="1628048" cy="1151186"/>
          </a:xfrm>
          <a:prstGeom prst="rect">
            <a:avLst/>
          </a:prstGeom>
          <a:noFill/>
        </p:spPr>
      </p:pic>
      <p:pic>
        <p:nvPicPr>
          <p:cNvPr id="2052" name="Picture 4" descr="C:\Users\JM HERBILLON\Pictures\vlcsnap-2011-03-28-17h08m03s29.png"/>
          <p:cNvPicPr>
            <a:picLocks noChangeAspect="1" noChangeArrowheads="1"/>
          </p:cNvPicPr>
          <p:nvPr/>
        </p:nvPicPr>
        <p:blipFill>
          <a:blip r:embed="rId9" cstate="print"/>
          <a:srcRect/>
          <a:stretch>
            <a:fillRect/>
          </a:stretch>
        </p:blipFill>
        <p:spPr bwMode="auto">
          <a:xfrm>
            <a:off x="6778259" y="3383671"/>
            <a:ext cx="1599978" cy="1131338"/>
          </a:xfrm>
          <a:prstGeom prst="rect">
            <a:avLst/>
          </a:prstGeom>
          <a:noFill/>
        </p:spPr>
      </p:pic>
      <p:pic>
        <p:nvPicPr>
          <p:cNvPr id="2053" name="Picture 5" descr="C:\Users\JM HERBILLON\Pictures\vlcsnap-2011-03-28-17h15m57s162copie.png"/>
          <p:cNvPicPr>
            <a:picLocks noChangeAspect="1" noChangeArrowheads="1"/>
          </p:cNvPicPr>
          <p:nvPr/>
        </p:nvPicPr>
        <p:blipFill>
          <a:blip r:embed="rId10" cstate="print"/>
          <a:srcRect/>
          <a:stretch>
            <a:fillRect/>
          </a:stretch>
        </p:blipFill>
        <p:spPr bwMode="auto">
          <a:xfrm>
            <a:off x="6778259" y="4634097"/>
            <a:ext cx="3284165" cy="232222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3visuels1.jpg"/>
          <p:cNvPicPr>
            <a:picLocks noChangeAspect="1"/>
          </p:cNvPicPr>
          <p:nvPr/>
        </p:nvPicPr>
        <p:blipFill>
          <a:blip r:embed="rId2" cstate="print"/>
          <a:stretch>
            <a:fillRect/>
          </a:stretch>
        </p:blipFill>
        <p:spPr>
          <a:xfrm>
            <a:off x="294139" y="5050906"/>
            <a:ext cx="760975" cy="692046"/>
          </a:xfrm>
          <a:prstGeom prst="rect">
            <a:avLst/>
          </a:prstGeom>
        </p:spPr>
      </p:pic>
      <p:pic>
        <p:nvPicPr>
          <p:cNvPr id="17" name="Image 16" descr="3visuels2.jpg"/>
          <p:cNvPicPr>
            <a:picLocks noChangeAspect="1"/>
          </p:cNvPicPr>
          <p:nvPr/>
        </p:nvPicPr>
        <p:blipFill>
          <a:blip r:embed="rId3" cstate="print"/>
          <a:stretch>
            <a:fillRect/>
          </a:stretch>
        </p:blipFill>
        <p:spPr>
          <a:xfrm>
            <a:off x="294139" y="6638749"/>
            <a:ext cx="757884" cy="689010"/>
          </a:xfrm>
          <a:prstGeom prst="rect">
            <a:avLst/>
          </a:prstGeom>
        </p:spPr>
      </p:pic>
      <p:pic>
        <p:nvPicPr>
          <p:cNvPr id="18" name="Image 17" descr="3visuels3.jpg"/>
          <p:cNvPicPr>
            <a:picLocks noChangeAspect="1"/>
          </p:cNvPicPr>
          <p:nvPr/>
        </p:nvPicPr>
        <p:blipFill>
          <a:blip r:embed="rId4" cstate="print"/>
          <a:stretch>
            <a:fillRect/>
          </a:stretch>
        </p:blipFill>
        <p:spPr>
          <a:xfrm>
            <a:off x="294139" y="5844828"/>
            <a:ext cx="757884" cy="707975"/>
          </a:xfrm>
          <a:prstGeom prst="rect">
            <a:avLst/>
          </a:prstGeom>
        </p:spPr>
      </p:pic>
      <p:pic>
        <p:nvPicPr>
          <p:cNvPr id="19" name="Picture 5" descr="C:\Users\JM HERBILLON\Documents\PRIMENFANCE\Com &amp; Com\Eléments graphiques\LOGO-petits-pois.jpg"/>
          <p:cNvPicPr>
            <a:picLocks noChangeAspect="1" noChangeArrowheads="1"/>
          </p:cNvPicPr>
          <p:nvPr/>
        </p:nvPicPr>
        <p:blipFill>
          <a:blip r:embed="rId5" cstate="print"/>
          <a:srcRect/>
          <a:stretch>
            <a:fillRect/>
          </a:stretch>
        </p:blipFill>
        <p:spPr bwMode="auto">
          <a:xfrm>
            <a:off x="7788772" y="753866"/>
            <a:ext cx="2718719" cy="962570"/>
          </a:xfrm>
          <a:prstGeom prst="rect">
            <a:avLst/>
          </a:prstGeom>
          <a:noFill/>
        </p:spPr>
      </p:pic>
      <p:sp>
        <p:nvSpPr>
          <p:cNvPr id="20" name="Rectangle 19"/>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PR</a:t>
            </a:r>
            <a:r>
              <a:rPr lang="fr-FR" b="1" dirty="0">
                <a:solidFill>
                  <a:schemeClr val="bg1"/>
                </a:solidFill>
              </a:rPr>
              <a:t>É</a:t>
            </a:r>
            <a:r>
              <a:rPr lang="fr-FR" b="1" dirty="0">
                <a:solidFill>
                  <a:schemeClr val="bg1"/>
                </a:solidFill>
                <a:ea typeface="+mj-ea"/>
                <a:cs typeface="+mj-cs"/>
              </a:rPr>
              <a:t>SENTATION G</a:t>
            </a:r>
            <a:r>
              <a:rPr lang="fr-FR" b="1" dirty="0">
                <a:solidFill>
                  <a:schemeClr val="bg1"/>
                </a:solidFill>
              </a:rPr>
              <a:t>É</a:t>
            </a:r>
            <a:r>
              <a:rPr lang="fr-FR" b="1" dirty="0">
                <a:solidFill>
                  <a:schemeClr val="bg1"/>
                </a:solidFill>
                <a:ea typeface="+mj-ea"/>
                <a:cs typeface="+mj-cs"/>
              </a:rPr>
              <a:t>N</a:t>
            </a:r>
            <a:r>
              <a:rPr lang="fr-FR" b="1" dirty="0">
                <a:solidFill>
                  <a:schemeClr val="bg1"/>
                </a:solidFill>
              </a:rPr>
              <a:t>É</a:t>
            </a:r>
            <a:r>
              <a:rPr lang="fr-FR" b="1" dirty="0">
                <a:solidFill>
                  <a:schemeClr val="bg1"/>
                </a:solidFill>
                <a:ea typeface="+mj-ea"/>
                <a:cs typeface="+mj-cs"/>
              </a:rPr>
              <a:t>RALE</a:t>
            </a:r>
            <a:endParaRPr lang="fr-FR" sz="1500" b="1" dirty="0">
              <a:solidFill>
                <a:schemeClr val="bg1"/>
              </a:solidFill>
            </a:endParaRPr>
          </a:p>
        </p:txBody>
      </p:sp>
      <p:pic>
        <p:nvPicPr>
          <p:cNvPr id="25" name="Picture 2" descr="C:\Users\JM HERBILLON\Documents\PRIMENFANCE\Com &amp; Com\Eléments graphiques\barre-couleur-horizontale.png"/>
          <p:cNvPicPr>
            <a:picLocks noChangeAspect="1" noChangeArrowheads="1"/>
          </p:cNvPicPr>
          <p:nvPr/>
        </p:nvPicPr>
        <p:blipFill>
          <a:blip r:embed="rId6" cstate="print"/>
          <a:srcRect/>
          <a:stretch>
            <a:fillRect/>
          </a:stretch>
        </p:blipFill>
        <p:spPr bwMode="auto">
          <a:xfrm>
            <a:off x="1220442" y="7035712"/>
            <a:ext cx="9010401" cy="379374"/>
          </a:xfrm>
          <a:prstGeom prst="rect">
            <a:avLst/>
          </a:prstGeom>
          <a:noFill/>
        </p:spPr>
      </p:pic>
      <p:sp>
        <p:nvSpPr>
          <p:cNvPr id="13" name="Titre 1"/>
          <p:cNvSpPr>
            <a:spLocks noGrp="1"/>
          </p:cNvSpPr>
          <p:nvPr>
            <p:ph type="title"/>
          </p:nvPr>
        </p:nvSpPr>
        <p:spPr>
          <a:xfrm>
            <a:off x="2483582" y="515840"/>
            <a:ext cx="7663052" cy="327282"/>
          </a:xfrm>
        </p:spPr>
        <p:txBody>
          <a:bodyPr>
            <a:noAutofit/>
          </a:bodyPr>
          <a:lstStyle/>
          <a:p>
            <a:pPr algn="l"/>
            <a:r>
              <a:rPr lang="fr-FR" sz="3000" b="1" dirty="0">
                <a:solidFill>
                  <a:schemeClr val="accent6">
                    <a:lumMod val="75000"/>
                  </a:schemeClr>
                </a:solidFill>
              </a:rPr>
              <a:t>Une </a:t>
            </a:r>
            <a:r>
              <a:rPr lang="fr-FR" sz="3000" b="1" i="1" dirty="0">
                <a:solidFill>
                  <a:schemeClr val="accent6">
                    <a:lumMod val="75000"/>
                  </a:schemeClr>
                </a:solidFill>
              </a:rPr>
              <a:t>ÉCO-CRÈCHE</a:t>
            </a:r>
            <a:r>
              <a:rPr lang="fr-FR" sz="3000" b="1" dirty="0">
                <a:solidFill>
                  <a:schemeClr val="accent6">
                    <a:lumMod val="75000"/>
                  </a:schemeClr>
                </a:solidFill>
              </a:rPr>
              <a:t>, espace d’accueil </a:t>
            </a:r>
            <a:br>
              <a:rPr lang="fr-FR" sz="3000" b="1" dirty="0">
                <a:solidFill>
                  <a:schemeClr val="accent6">
                    <a:lumMod val="75000"/>
                  </a:schemeClr>
                </a:solidFill>
              </a:rPr>
            </a:br>
            <a:endParaRPr lang="fr-FR" sz="3000" b="1" dirty="0">
              <a:solidFill>
                <a:schemeClr val="accent6">
                  <a:lumMod val="75000"/>
                </a:schemeClr>
              </a:solidFill>
            </a:endParaRPr>
          </a:p>
        </p:txBody>
      </p:sp>
      <p:sp>
        <p:nvSpPr>
          <p:cNvPr id="15" name="Rectangle 14"/>
          <p:cNvSpPr/>
          <p:nvPr/>
        </p:nvSpPr>
        <p:spPr>
          <a:xfrm>
            <a:off x="2483583" y="525553"/>
            <a:ext cx="4968352" cy="576874"/>
          </a:xfrm>
          <a:prstGeom prst="rect">
            <a:avLst/>
          </a:prstGeom>
        </p:spPr>
        <p:txBody>
          <a:bodyPr wrap="square" lIns="99569" tIns="49785" rIns="99569" bIns="49785">
            <a:spAutoFit/>
          </a:bodyPr>
          <a:lstStyle/>
          <a:p>
            <a:r>
              <a:rPr lang="fr-FR" sz="3000" b="1" dirty="0">
                <a:solidFill>
                  <a:srgbClr val="F79646">
                    <a:lumMod val="75000"/>
                  </a:srgbClr>
                </a:solidFill>
                <a:ea typeface="+mj-ea"/>
                <a:cs typeface="+mj-cs"/>
              </a:rPr>
              <a:t>de 24 enfants de 0 à 4 ans </a:t>
            </a:r>
            <a:endParaRPr lang="fr-FR" dirty="0"/>
          </a:p>
        </p:txBody>
      </p:sp>
      <p:sp>
        <p:nvSpPr>
          <p:cNvPr id="22" name="Titre 1"/>
          <p:cNvSpPr txBox="1">
            <a:spLocks/>
          </p:cNvSpPr>
          <p:nvPr/>
        </p:nvSpPr>
        <p:spPr>
          <a:xfrm>
            <a:off x="1304651" y="1478259"/>
            <a:ext cx="8336726" cy="863250"/>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Des activités proposées aux enfants : simples et saines</a:t>
            </a:r>
          </a:p>
        </p:txBody>
      </p:sp>
      <p:sp>
        <p:nvSpPr>
          <p:cNvPr id="24" name="ZoneTexte 23"/>
          <p:cNvSpPr txBox="1"/>
          <p:nvPr/>
        </p:nvSpPr>
        <p:spPr>
          <a:xfrm>
            <a:off x="6441422" y="6559357"/>
            <a:ext cx="3789421" cy="441140"/>
          </a:xfrm>
          <a:prstGeom prst="rect">
            <a:avLst/>
          </a:prstGeom>
          <a:noFill/>
        </p:spPr>
        <p:txBody>
          <a:bodyPr wrap="square" lIns="99569" tIns="49785" rIns="99569" bIns="49785" rtlCol="0">
            <a:spAutoFit/>
          </a:bodyPr>
          <a:lstStyle/>
          <a:p>
            <a:r>
              <a:rPr lang="fr-FR" sz="1100" b="1" dirty="0"/>
              <a:t>Des activités saines proposées aux enfants : une fois par semaine, on fait le pain au </a:t>
            </a:r>
            <a:r>
              <a:rPr lang="fr-FR" sz="1100" b="1" i="1" dirty="0"/>
              <a:t>Jardin des Petits</a:t>
            </a:r>
          </a:p>
        </p:txBody>
      </p:sp>
      <p:pic>
        <p:nvPicPr>
          <p:cNvPr id="28" name="Image 27" descr="PICT0142.JPG"/>
          <p:cNvPicPr>
            <a:picLocks noChangeAspect="1"/>
          </p:cNvPicPr>
          <p:nvPr/>
        </p:nvPicPr>
        <p:blipFill>
          <a:blip r:embed="rId7" cstate="print"/>
          <a:stretch>
            <a:fillRect/>
          </a:stretch>
        </p:blipFill>
        <p:spPr>
          <a:xfrm>
            <a:off x="6525632" y="4336378"/>
            <a:ext cx="1725993" cy="2169678"/>
          </a:xfrm>
          <a:prstGeom prst="rect">
            <a:avLst/>
          </a:prstGeom>
        </p:spPr>
      </p:pic>
      <p:pic>
        <p:nvPicPr>
          <p:cNvPr id="31" name="Image 30" descr="PICT0147.JPG"/>
          <p:cNvPicPr>
            <a:picLocks noChangeAspect="1"/>
          </p:cNvPicPr>
          <p:nvPr/>
        </p:nvPicPr>
        <p:blipFill>
          <a:blip r:embed="rId8" cstate="print"/>
          <a:stretch>
            <a:fillRect/>
          </a:stretch>
        </p:blipFill>
        <p:spPr>
          <a:xfrm>
            <a:off x="8294028" y="4336377"/>
            <a:ext cx="1725995" cy="2169679"/>
          </a:xfrm>
          <a:prstGeom prst="rect">
            <a:avLst/>
          </a:prstGeom>
        </p:spPr>
      </p:pic>
      <p:sp>
        <p:nvSpPr>
          <p:cNvPr id="21" name="Rectangle 20"/>
          <p:cNvSpPr/>
          <p:nvPr/>
        </p:nvSpPr>
        <p:spPr>
          <a:xfrm>
            <a:off x="1388861" y="2272182"/>
            <a:ext cx="8252516" cy="1408593"/>
          </a:xfrm>
          <a:prstGeom prst="rect">
            <a:avLst/>
          </a:prstGeom>
        </p:spPr>
        <p:txBody>
          <a:bodyPr wrap="square" lIns="99569" tIns="49785" rIns="99569" bIns="49785">
            <a:spAutoFit/>
          </a:bodyPr>
          <a:lstStyle/>
          <a:p>
            <a:r>
              <a:rPr lang="fr-FR" sz="1700" dirty="0">
                <a:solidFill>
                  <a:prstClr val="black"/>
                </a:solidFill>
              </a:rPr>
              <a:t>Avant tout, le petit enfant veut faire comme les grands qui l’entourent. </a:t>
            </a:r>
          </a:p>
          <a:p>
            <a:r>
              <a:rPr lang="fr-FR" sz="1700" dirty="0">
                <a:solidFill>
                  <a:prstClr val="black"/>
                </a:solidFill>
              </a:rPr>
              <a:t>Nous privilégions une ambiance familiale, où les différentes tâches sont réalisées en incluant l’enfant. De lui-même, l’enfant décide s’il veut faire, ou juste regarder, ou alors jouer à sa guise en jeu libre. </a:t>
            </a:r>
          </a:p>
          <a:p>
            <a:endParaRPr lang="fr-FR" sz="1700" dirty="0">
              <a:solidFill>
                <a:prstClr val="black"/>
              </a:solidFill>
            </a:endParaRPr>
          </a:p>
        </p:txBody>
      </p:sp>
      <p:pic>
        <p:nvPicPr>
          <p:cNvPr id="3075" name="Picture 3" descr="C:\Users\JM HERBILLON\Pictures\vlcsnap-2011-03-28-17h22m28s97copie redimensionnée.png"/>
          <p:cNvPicPr>
            <a:picLocks noChangeAspect="1" noChangeArrowheads="1"/>
          </p:cNvPicPr>
          <p:nvPr/>
        </p:nvPicPr>
        <p:blipFill>
          <a:blip r:embed="rId9" cstate="print"/>
          <a:srcRect/>
          <a:stretch>
            <a:fillRect/>
          </a:stretch>
        </p:blipFill>
        <p:spPr bwMode="auto">
          <a:xfrm>
            <a:off x="1557279" y="3621847"/>
            <a:ext cx="4224102" cy="3257751"/>
          </a:xfrm>
          <a:prstGeom prst="rect">
            <a:avLst/>
          </a:prstGeom>
          <a:noFill/>
        </p:spPr>
      </p:pic>
      <p:sp>
        <p:nvSpPr>
          <p:cNvPr id="23" name="ZoneTexte 22"/>
          <p:cNvSpPr txBox="1"/>
          <p:nvPr/>
        </p:nvSpPr>
        <p:spPr>
          <a:xfrm>
            <a:off x="3830931" y="6638749"/>
            <a:ext cx="2021025" cy="285208"/>
          </a:xfrm>
          <a:prstGeom prst="rect">
            <a:avLst/>
          </a:prstGeom>
          <a:noFill/>
        </p:spPr>
        <p:txBody>
          <a:bodyPr wrap="square" lIns="99569" tIns="49785" rIns="99569" bIns="49785" rtlCol="0">
            <a:spAutoFit/>
          </a:bodyPr>
          <a:lstStyle/>
          <a:p>
            <a:r>
              <a:rPr lang="fr-FR" sz="1100" b="1" dirty="0">
                <a:solidFill>
                  <a:schemeClr val="bg1"/>
                </a:solidFill>
              </a:rPr>
              <a:t>Ensemble, on plie le linge </a:t>
            </a:r>
            <a:r>
              <a:rPr lang="fr-FR" sz="1200" b="1" dirty="0">
                <a:solidFill>
                  <a:schemeClr val="bg1"/>
                </a:solidFill>
              </a:rPr>
              <a:t>!</a:t>
            </a:r>
            <a:r>
              <a:rPr lang="fr-FR" sz="1100" b="1" dirty="0">
                <a:solidFill>
                  <a:schemeClr val="bg1"/>
                </a:solidFill>
              </a:rPr>
              <a:t> </a:t>
            </a:r>
            <a:endParaRPr lang="fr-FR" sz="1100" b="1" i="1"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3visuels1.jpg"/>
          <p:cNvPicPr>
            <a:picLocks noChangeAspect="1"/>
          </p:cNvPicPr>
          <p:nvPr/>
        </p:nvPicPr>
        <p:blipFill>
          <a:blip r:embed="rId2" cstate="print"/>
          <a:stretch>
            <a:fillRect/>
          </a:stretch>
        </p:blipFill>
        <p:spPr>
          <a:xfrm>
            <a:off x="294139" y="5050906"/>
            <a:ext cx="760975" cy="692046"/>
          </a:xfrm>
          <a:prstGeom prst="rect">
            <a:avLst/>
          </a:prstGeom>
        </p:spPr>
      </p:pic>
      <p:pic>
        <p:nvPicPr>
          <p:cNvPr id="17" name="Image 16" descr="3visuels2.jpg"/>
          <p:cNvPicPr>
            <a:picLocks noChangeAspect="1"/>
          </p:cNvPicPr>
          <p:nvPr/>
        </p:nvPicPr>
        <p:blipFill>
          <a:blip r:embed="rId3" cstate="print"/>
          <a:stretch>
            <a:fillRect/>
          </a:stretch>
        </p:blipFill>
        <p:spPr>
          <a:xfrm>
            <a:off x="294139" y="6638749"/>
            <a:ext cx="757884" cy="689010"/>
          </a:xfrm>
          <a:prstGeom prst="rect">
            <a:avLst/>
          </a:prstGeom>
        </p:spPr>
      </p:pic>
      <p:pic>
        <p:nvPicPr>
          <p:cNvPr id="18" name="Image 17" descr="3visuels3.jpg"/>
          <p:cNvPicPr>
            <a:picLocks noChangeAspect="1"/>
          </p:cNvPicPr>
          <p:nvPr/>
        </p:nvPicPr>
        <p:blipFill>
          <a:blip r:embed="rId4" cstate="print"/>
          <a:stretch>
            <a:fillRect/>
          </a:stretch>
        </p:blipFill>
        <p:spPr>
          <a:xfrm>
            <a:off x="294139" y="5844828"/>
            <a:ext cx="757884" cy="707975"/>
          </a:xfrm>
          <a:prstGeom prst="rect">
            <a:avLst/>
          </a:prstGeom>
        </p:spPr>
      </p:pic>
      <p:pic>
        <p:nvPicPr>
          <p:cNvPr id="19" name="Picture 5" descr="C:\Users\JM HERBILLON\Documents\PRIMENFANCE\Com &amp; Com\Eléments graphiques\LOGO-petits-pois.jpg"/>
          <p:cNvPicPr>
            <a:picLocks noChangeAspect="1" noChangeArrowheads="1"/>
          </p:cNvPicPr>
          <p:nvPr/>
        </p:nvPicPr>
        <p:blipFill>
          <a:blip r:embed="rId5" cstate="print"/>
          <a:srcRect/>
          <a:stretch>
            <a:fillRect/>
          </a:stretch>
        </p:blipFill>
        <p:spPr bwMode="auto">
          <a:xfrm>
            <a:off x="7788772" y="753866"/>
            <a:ext cx="2718719" cy="962570"/>
          </a:xfrm>
          <a:prstGeom prst="rect">
            <a:avLst/>
          </a:prstGeom>
          <a:noFill/>
        </p:spPr>
      </p:pic>
      <p:sp>
        <p:nvSpPr>
          <p:cNvPr id="20" name="Rectangle 19"/>
          <p:cNvSpPr/>
          <p:nvPr/>
        </p:nvSpPr>
        <p:spPr>
          <a:xfrm>
            <a:off x="1" y="287377"/>
            <a:ext cx="2360565" cy="712610"/>
          </a:xfrm>
          <a:prstGeom prst="rect">
            <a:avLst/>
          </a:prstGeom>
          <a:solidFill>
            <a:schemeClr val="accent6">
              <a:lumMod val="75000"/>
            </a:schemeClr>
          </a:solidFill>
        </p:spPr>
        <p:txBody>
          <a:bodyPr wrap="square" lIns="99569" tIns="49785" rIns="99569" bIns="49785">
            <a:spAutoFit/>
          </a:bodyPr>
          <a:lstStyle/>
          <a:p>
            <a:r>
              <a:rPr lang="fr-FR" b="1" dirty="0">
                <a:solidFill>
                  <a:schemeClr val="bg1"/>
                </a:solidFill>
                <a:ea typeface="+mj-ea"/>
                <a:cs typeface="+mj-cs"/>
              </a:rPr>
              <a:t>PRÉSENTATION GÉN</a:t>
            </a:r>
            <a:r>
              <a:rPr lang="fr-FR" b="1" dirty="0">
                <a:solidFill>
                  <a:schemeClr val="bg1"/>
                </a:solidFill>
              </a:rPr>
              <a:t>É</a:t>
            </a:r>
            <a:r>
              <a:rPr lang="fr-FR" b="1" dirty="0">
                <a:solidFill>
                  <a:schemeClr val="bg1"/>
                </a:solidFill>
                <a:ea typeface="+mj-ea"/>
                <a:cs typeface="+mj-cs"/>
              </a:rPr>
              <a:t>RALE</a:t>
            </a:r>
            <a:endParaRPr lang="fr-FR" sz="1500" b="1" dirty="0">
              <a:solidFill>
                <a:schemeClr val="bg1"/>
              </a:solidFill>
            </a:endParaRPr>
          </a:p>
        </p:txBody>
      </p:sp>
      <p:pic>
        <p:nvPicPr>
          <p:cNvPr id="25" name="Picture 2" descr="C:\Users\JM HERBILLON\Documents\PRIMENFANCE\Com &amp; Com\Eléments graphiques\barre-couleur-horizontale.png"/>
          <p:cNvPicPr>
            <a:picLocks noChangeAspect="1" noChangeArrowheads="1"/>
          </p:cNvPicPr>
          <p:nvPr/>
        </p:nvPicPr>
        <p:blipFill>
          <a:blip r:embed="rId6" cstate="print"/>
          <a:srcRect/>
          <a:stretch>
            <a:fillRect/>
          </a:stretch>
        </p:blipFill>
        <p:spPr bwMode="auto">
          <a:xfrm>
            <a:off x="1220442" y="7035712"/>
            <a:ext cx="9010401" cy="379374"/>
          </a:xfrm>
          <a:prstGeom prst="rect">
            <a:avLst/>
          </a:prstGeom>
          <a:noFill/>
        </p:spPr>
      </p:pic>
      <p:sp>
        <p:nvSpPr>
          <p:cNvPr id="13" name="Titre 1"/>
          <p:cNvSpPr>
            <a:spLocks noGrp="1"/>
          </p:cNvSpPr>
          <p:nvPr>
            <p:ph type="title"/>
          </p:nvPr>
        </p:nvSpPr>
        <p:spPr>
          <a:xfrm>
            <a:off x="2483582" y="515840"/>
            <a:ext cx="7663052" cy="327282"/>
          </a:xfrm>
        </p:spPr>
        <p:txBody>
          <a:bodyPr>
            <a:noAutofit/>
          </a:bodyPr>
          <a:lstStyle/>
          <a:p>
            <a:pPr algn="l"/>
            <a:r>
              <a:rPr lang="fr-FR" sz="3000" b="1" dirty="0">
                <a:solidFill>
                  <a:schemeClr val="accent6">
                    <a:lumMod val="75000"/>
                  </a:schemeClr>
                </a:solidFill>
              </a:rPr>
              <a:t>Une </a:t>
            </a:r>
            <a:r>
              <a:rPr lang="fr-FR" sz="3000" b="1" i="1" dirty="0">
                <a:solidFill>
                  <a:schemeClr val="accent6">
                    <a:lumMod val="75000"/>
                  </a:schemeClr>
                </a:solidFill>
              </a:rPr>
              <a:t>ÉCO-CRÈCHE</a:t>
            </a:r>
            <a:r>
              <a:rPr lang="fr-FR" sz="3000" b="1" dirty="0">
                <a:solidFill>
                  <a:schemeClr val="accent6">
                    <a:lumMod val="75000"/>
                  </a:schemeClr>
                </a:solidFill>
              </a:rPr>
              <a:t>, espace d’accueil </a:t>
            </a:r>
            <a:br>
              <a:rPr lang="fr-FR" sz="3000" b="1" dirty="0">
                <a:solidFill>
                  <a:schemeClr val="accent6">
                    <a:lumMod val="75000"/>
                  </a:schemeClr>
                </a:solidFill>
              </a:rPr>
            </a:br>
            <a:endParaRPr lang="fr-FR" sz="3000" b="1" dirty="0">
              <a:solidFill>
                <a:schemeClr val="accent6">
                  <a:lumMod val="75000"/>
                </a:schemeClr>
              </a:solidFill>
            </a:endParaRPr>
          </a:p>
        </p:txBody>
      </p:sp>
      <p:sp>
        <p:nvSpPr>
          <p:cNvPr id="15" name="Rectangle 14"/>
          <p:cNvSpPr/>
          <p:nvPr/>
        </p:nvSpPr>
        <p:spPr>
          <a:xfrm>
            <a:off x="2483583" y="525553"/>
            <a:ext cx="4968352" cy="576874"/>
          </a:xfrm>
          <a:prstGeom prst="rect">
            <a:avLst/>
          </a:prstGeom>
        </p:spPr>
        <p:txBody>
          <a:bodyPr wrap="square" lIns="99569" tIns="49785" rIns="99569" bIns="49785">
            <a:spAutoFit/>
          </a:bodyPr>
          <a:lstStyle/>
          <a:p>
            <a:r>
              <a:rPr lang="fr-FR" sz="3000" b="1" dirty="0">
                <a:solidFill>
                  <a:srgbClr val="F79646">
                    <a:lumMod val="75000"/>
                  </a:srgbClr>
                </a:solidFill>
                <a:ea typeface="+mj-ea"/>
                <a:cs typeface="+mj-cs"/>
              </a:rPr>
              <a:t>de 24 enfants de 0 à 4 ans </a:t>
            </a:r>
            <a:endParaRPr lang="fr-FR" dirty="0"/>
          </a:p>
        </p:txBody>
      </p:sp>
      <p:sp>
        <p:nvSpPr>
          <p:cNvPr id="30" name="Rectangle 29"/>
          <p:cNvSpPr/>
          <p:nvPr/>
        </p:nvSpPr>
        <p:spPr>
          <a:xfrm>
            <a:off x="1388861" y="1875221"/>
            <a:ext cx="8252516" cy="885373"/>
          </a:xfrm>
          <a:prstGeom prst="rect">
            <a:avLst/>
          </a:prstGeom>
        </p:spPr>
        <p:txBody>
          <a:bodyPr wrap="square" lIns="99569" tIns="49785" rIns="99569" bIns="49785">
            <a:spAutoFit/>
          </a:bodyPr>
          <a:lstStyle/>
          <a:p>
            <a:r>
              <a:rPr lang="fr-FR" sz="1700" dirty="0">
                <a:solidFill>
                  <a:prstClr val="black"/>
                </a:solidFill>
              </a:rPr>
              <a:t>L’enfant a besoin de s’oxygéner,  d’être en contact avec les éléments : l’air, la terre, le vent, la pluie, le froid, le soleil, etc.  Au </a:t>
            </a:r>
            <a:r>
              <a:rPr lang="fr-FR" sz="1700" i="1" dirty="0">
                <a:solidFill>
                  <a:prstClr val="black"/>
                </a:solidFill>
              </a:rPr>
              <a:t>Jardin des petits</a:t>
            </a:r>
            <a:r>
              <a:rPr lang="fr-FR" sz="1700" dirty="0">
                <a:solidFill>
                  <a:prstClr val="black"/>
                </a:solidFill>
              </a:rPr>
              <a:t>, on ne cultive pas seulement les graines d’enfants. On plante aussi les tomates ! </a:t>
            </a:r>
          </a:p>
        </p:txBody>
      </p:sp>
      <p:sp>
        <p:nvSpPr>
          <p:cNvPr id="22" name="Titre 1"/>
          <p:cNvSpPr txBox="1">
            <a:spLocks/>
          </p:cNvSpPr>
          <p:nvPr/>
        </p:nvSpPr>
        <p:spPr>
          <a:xfrm>
            <a:off x="1304652" y="1319474"/>
            <a:ext cx="7242004" cy="863250"/>
          </a:xfrm>
          <a:prstGeom prst="rect">
            <a:avLst/>
          </a:prstGeom>
        </p:spPr>
        <p:txBody>
          <a:bodyPr vert="horz" lIns="99569" tIns="49785" rIns="99569" bIns="49785" rtlCol="0" anchor="ctr">
            <a:noAutofit/>
          </a:bodyPr>
          <a:lstStyle/>
          <a:p>
            <a:pPr>
              <a:spcBef>
                <a:spcPct val="0"/>
              </a:spcBef>
              <a:defRPr/>
            </a:pPr>
            <a:r>
              <a:rPr lang="fr-FR" sz="2600" b="1" dirty="0">
                <a:latin typeface="+mj-lt"/>
                <a:ea typeface="+mj-ea"/>
                <a:cs typeface="+mj-cs"/>
              </a:rPr>
              <a:t>Extérieurs : respirer ! </a:t>
            </a:r>
          </a:p>
        </p:txBody>
      </p:sp>
      <p:pic>
        <p:nvPicPr>
          <p:cNvPr id="4101" name="Picture 5" descr="C:\Users\JM HERBILLON\Pictures\vlcsnap-2011-03-28-17h09m09s186.png"/>
          <p:cNvPicPr>
            <a:picLocks noChangeAspect="1" noChangeArrowheads="1"/>
          </p:cNvPicPr>
          <p:nvPr/>
        </p:nvPicPr>
        <p:blipFill>
          <a:blip r:embed="rId7" cstate="print"/>
          <a:srcRect/>
          <a:stretch>
            <a:fillRect/>
          </a:stretch>
        </p:blipFill>
        <p:spPr bwMode="auto">
          <a:xfrm>
            <a:off x="1473070" y="5130298"/>
            <a:ext cx="2582422" cy="1826020"/>
          </a:xfrm>
          <a:prstGeom prst="rect">
            <a:avLst/>
          </a:prstGeom>
          <a:noFill/>
        </p:spPr>
      </p:pic>
      <p:pic>
        <p:nvPicPr>
          <p:cNvPr id="4103" name="Picture 7" descr="C:\Users\JM HERBILLON\Pictures\vlcsnap-2011-03-28-17h21m47s97.png"/>
          <p:cNvPicPr>
            <a:picLocks noChangeAspect="1" noChangeArrowheads="1"/>
          </p:cNvPicPr>
          <p:nvPr/>
        </p:nvPicPr>
        <p:blipFill>
          <a:blip r:embed="rId8" cstate="print"/>
          <a:srcRect/>
          <a:stretch>
            <a:fillRect/>
          </a:stretch>
        </p:blipFill>
        <p:spPr bwMode="auto">
          <a:xfrm>
            <a:off x="4251980" y="3066104"/>
            <a:ext cx="1936815" cy="2426315"/>
          </a:xfrm>
          <a:prstGeom prst="rect">
            <a:avLst/>
          </a:prstGeom>
          <a:noFill/>
        </p:spPr>
      </p:pic>
      <p:pic>
        <p:nvPicPr>
          <p:cNvPr id="4104" name="Picture 8" descr="C:\Users\JM HERBILLON\Pictures\vlcsnap-2011-03-28-17h09m25s81.png"/>
          <p:cNvPicPr>
            <a:picLocks noChangeAspect="1" noChangeArrowheads="1"/>
          </p:cNvPicPr>
          <p:nvPr/>
        </p:nvPicPr>
        <p:blipFill>
          <a:blip r:embed="rId9" cstate="print"/>
          <a:srcRect/>
          <a:stretch>
            <a:fillRect/>
          </a:stretch>
        </p:blipFill>
        <p:spPr bwMode="auto">
          <a:xfrm>
            <a:off x="4251980" y="5606651"/>
            <a:ext cx="1936815" cy="1369515"/>
          </a:xfrm>
          <a:prstGeom prst="rect">
            <a:avLst/>
          </a:prstGeom>
          <a:noFill/>
        </p:spPr>
      </p:pic>
      <p:pic>
        <p:nvPicPr>
          <p:cNvPr id="4106" name="Picture 10" descr="C:\Users\JM HERBILLON\Pictures\vlcsnap-2011-03-28-17h05m40s98copie.png"/>
          <p:cNvPicPr>
            <a:picLocks noChangeAspect="1" noChangeArrowheads="1"/>
          </p:cNvPicPr>
          <p:nvPr/>
        </p:nvPicPr>
        <p:blipFill>
          <a:blip r:embed="rId10" cstate="print"/>
          <a:srcRect/>
          <a:stretch>
            <a:fillRect/>
          </a:stretch>
        </p:blipFill>
        <p:spPr bwMode="auto">
          <a:xfrm>
            <a:off x="6441423" y="4971515"/>
            <a:ext cx="3871979" cy="2009736"/>
          </a:xfrm>
          <a:prstGeom prst="rect">
            <a:avLst/>
          </a:prstGeom>
          <a:noFill/>
        </p:spPr>
      </p:pic>
      <p:pic>
        <p:nvPicPr>
          <p:cNvPr id="4107" name="Picture 11" descr="C:\Users\JM HERBILLON\Pictures\vlcsnap-2011-03-28-17h26m44s183.png"/>
          <p:cNvPicPr>
            <a:picLocks noChangeAspect="1" noChangeArrowheads="1"/>
          </p:cNvPicPr>
          <p:nvPr/>
        </p:nvPicPr>
        <p:blipFill>
          <a:blip r:embed="rId11" cstate="print"/>
          <a:srcRect/>
          <a:stretch>
            <a:fillRect/>
          </a:stretch>
        </p:blipFill>
        <p:spPr bwMode="auto">
          <a:xfrm>
            <a:off x="1473070" y="3066102"/>
            <a:ext cx="2582419" cy="1905412"/>
          </a:xfrm>
          <a:prstGeom prst="rect">
            <a:avLst/>
          </a:prstGeom>
          <a:noFill/>
        </p:spPr>
      </p:pic>
      <p:pic>
        <p:nvPicPr>
          <p:cNvPr id="4108" name="Picture 12" descr="C:\Users\JM HERBILLON\Pictures\vlcsnap-2011-03-28-17h24m56s179.png"/>
          <p:cNvPicPr>
            <a:picLocks noChangeAspect="1" noChangeArrowheads="1"/>
          </p:cNvPicPr>
          <p:nvPr/>
        </p:nvPicPr>
        <p:blipFill>
          <a:blip r:embed="rId12" cstate="print"/>
          <a:srcRect/>
          <a:stretch>
            <a:fillRect/>
          </a:stretch>
        </p:blipFill>
        <p:spPr bwMode="auto">
          <a:xfrm>
            <a:off x="7872981" y="3105798"/>
            <a:ext cx="2357862" cy="1667235"/>
          </a:xfrm>
          <a:prstGeom prst="rect">
            <a:avLst/>
          </a:prstGeom>
          <a:noFill/>
        </p:spPr>
      </p:pic>
      <p:pic>
        <p:nvPicPr>
          <p:cNvPr id="4109" name="Picture 13" descr="C:\Users\JM HERBILLON\Pictures\vlcsnap-2011-03-28-17h27m03s183copie.png"/>
          <p:cNvPicPr>
            <a:picLocks noChangeAspect="1" noChangeArrowheads="1"/>
          </p:cNvPicPr>
          <p:nvPr/>
        </p:nvPicPr>
        <p:blipFill>
          <a:blip r:embed="rId13" cstate="print"/>
          <a:srcRect/>
          <a:stretch>
            <a:fillRect/>
          </a:stretch>
        </p:blipFill>
        <p:spPr bwMode="auto">
          <a:xfrm>
            <a:off x="6441422" y="3084129"/>
            <a:ext cx="1263140" cy="1728601"/>
          </a:xfrm>
          <a:prstGeom prst="rect">
            <a:avLst/>
          </a:prstGeom>
          <a:noFill/>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3153</TotalTime>
  <Words>3401</Words>
  <Application>Microsoft Office PowerPoint</Application>
  <PresentationFormat>Personnalisé</PresentationFormat>
  <Paragraphs>514</Paragraphs>
  <Slides>28</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28</vt:i4>
      </vt:variant>
    </vt:vector>
  </HeadingPairs>
  <TitlesOfParts>
    <vt:vector size="35" baseType="lpstr">
      <vt:lpstr>Arial</vt:lpstr>
      <vt:lpstr>Calibri</vt:lpstr>
      <vt:lpstr>Cambria</vt:lpstr>
      <vt:lpstr>Times</vt:lpstr>
      <vt:lpstr>Times New Roman</vt:lpstr>
      <vt:lpstr>Wingdings</vt:lpstr>
      <vt:lpstr>Thème Office</vt:lpstr>
      <vt:lpstr>Une éco-crèche inter-entreprise  à Colmar  Pourquoi, pour qui, comment ?  </vt:lpstr>
      <vt:lpstr>Présentation PowerPoint</vt:lpstr>
      <vt:lpstr>Présentation PowerPoint</vt:lpstr>
      <vt:lpstr>Une ÉCO-CRÈCHE, espace d’accueil  </vt:lpstr>
      <vt:lpstr>Une ÉCO-CRÈCHE, espace d’accueil  </vt:lpstr>
      <vt:lpstr>Une ÉCO-CRÈCHE, espace d’accueil  </vt:lpstr>
      <vt:lpstr>Une ÉCO-CRÈCHE, espace d’accueil  </vt:lpstr>
      <vt:lpstr>Une ÉCO-CRÈCHE, espace d’accueil  </vt:lpstr>
      <vt:lpstr>Une ÉCO-CRÈCHE, espace d’accueil  </vt:lpstr>
      <vt:lpstr>Un approche cohérence, économique et humaine de la garde de jeunes enfants</vt:lpstr>
      <vt:lpstr>En quoi notre approche est différente d’une crèche classique ? </vt:lpstr>
      <vt:lpstr>Pour le parent-salarié comme pour l’entreprise, les avantages sont nombreux … </vt:lpstr>
      <vt:lpstr>Une formule souple, une participation maitrisée pour l’entreprise</vt:lpstr>
      <vt:lpstr>Présentation PowerPoint</vt:lpstr>
      <vt:lpstr>Un financement public net à hauteur de 73 %*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JM HERBILLON</dc:creator>
  <cp:lastModifiedBy>jean-michel herbillon</cp:lastModifiedBy>
  <cp:revision>315</cp:revision>
  <dcterms:created xsi:type="dcterms:W3CDTF">2011-02-17T07:13:17Z</dcterms:created>
  <dcterms:modified xsi:type="dcterms:W3CDTF">2016-04-26T12:35:49Z</dcterms:modified>
</cp:coreProperties>
</file>